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5143500" cx="9144000"/>
  <p:notesSz cx="6858000" cy="9144000"/>
  <p:embeddedFontLst>
    <p:embeddedFont>
      <p:font typeface="Roboto"/>
      <p:regular r:id="rId27"/>
      <p:bold r:id="rId28"/>
      <p:italic r:id="rId29"/>
      <p:boldItalic r:id="rId30"/>
    </p:embeddedFont>
    <p:embeddedFont>
      <p:font typeface="Roboto Medium"/>
      <p:regular r:id="rId31"/>
      <p:bold r:id="rId32"/>
      <p:italic r:id="rId33"/>
      <p:boldItalic r:id="rId34"/>
    </p:embeddedFont>
    <p:embeddedFont>
      <p:font typeface="Montserrat"/>
      <p:regular r:id="rId35"/>
      <p:bold r:id="rId36"/>
      <p:italic r:id="rId37"/>
      <p:boldItalic r:id="rId38"/>
    </p:embeddedFont>
    <p:embeddedFont>
      <p:font typeface="Lato"/>
      <p:regular r:id="rId39"/>
      <p:bold r:id="rId40"/>
      <p:italic r:id="rId41"/>
      <p:boldItalic r:id="rId42"/>
    </p:embeddedFont>
    <p:embeddedFont>
      <p:font typeface="Roboto Light"/>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61A74F4-14C4-4B72-800D-1F9E1875F248}">
  <a:tblStyle styleId="{761A74F4-14C4-4B72-800D-1F9E1875F24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4.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6.xml"/><Relationship Id="rId44" Type="http://schemas.openxmlformats.org/officeDocument/2006/relationships/font" Target="fonts/RobotoLight-bold.fntdata"/><Relationship Id="rId21" Type="http://schemas.openxmlformats.org/officeDocument/2006/relationships/slide" Target="slides/slide15.xml"/><Relationship Id="rId43" Type="http://schemas.openxmlformats.org/officeDocument/2006/relationships/font" Target="fonts/RobotoLight-regular.fntdata"/><Relationship Id="rId24" Type="http://schemas.openxmlformats.org/officeDocument/2006/relationships/slide" Target="slides/slide18.xml"/><Relationship Id="rId46" Type="http://schemas.openxmlformats.org/officeDocument/2006/relationships/font" Target="fonts/RobotoLight-boldItalic.fntdata"/><Relationship Id="rId23" Type="http://schemas.openxmlformats.org/officeDocument/2006/relationships/slide" Target="slides/slide17.xml"/><Relationship Id="rId45" Type="http://schemas.openxmlformats.org/officeDocument/2006/relationships/font" Target="fonts/RobotoLigh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Medium-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RobotoMedium-italic.fntdata"/><Relationship Id="rId10" Type="http://schemas.openxmlformats.org/officeDocument/2006/relationships/slide" Target="slides/slide4.xml"/><Relationship Id="rId32" Type="http://schemas.openxmlformats.org/officeDocument/2006/relationships/font" Target="fonts/RobotoMedium-bold.fntdata"/><Relationship Id="rId13" Type="http://schemas.openxmlformats.org/officeDocument/2006/relationships/slide" Target="slides/slide7.xml"/><Relationship Id="rId35" Type="http://schemas.openxmlformats.org/officeDocument/2006/relationships/font" Target="fonts/Montserrat-regular.fntdata"/><Relationship Id="rId12" Type="http://schemas.openxmlformats.org/officeDocument/2006/relationships/slide" Target="slides/slide6.xml"/><Relationship Id="rId34" Type="http://schemas.openxmlformats.org/officeDocument/2006/relationships/font" Target="fonts/RobotoMedium-boldItalic.fntdata"/><Relationship Id="rId15" Type="http://schemas.openxmlformats.org/officeDocument/2006/relationships/slide" Target="slides/slide9.xml"/><Relationship Id="rId37" Type="http://schemas.openxmlformats.org/officeDocument/2006/relationships/font" Target="fonts/Montserrat-italic.fntdata"/><Relationship Id="rId14" Type="http://schemas.openxmlformats.org/officeDocument/2006/relationships/slide" Target="slides/slide8.xml"/><Relationship Id="rId36" Type="http://schemas.openxmlformats.org/officeDocument/2006/relationships/font" Target="fonts/Montserrat-bold.fntdata"/><Relationship Id="rId17" Type="http://schemas.openxmlformats.org/officeDocument/2006/relationships/slide" Target="slides/slide11.xml"/><Relationship Id="rId39" Type="http://schemas.openxmlformats.org/officeDocument/2006/relationships/font" Target="fonts/Lato-regular.fntdata"/><Relationship Id="rId16" Type="http://schemas.openxmlformats.org/officeDocument/2006/relationships/slide" Target="slides/slide10.xml"/><Relationship Id="rId38" Type="http://schemas.openxmlformats.org/officeDocument/2006/relationships/font" Target="fonts/Montserrat-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jp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ac44da29c3_1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ac44da29c3_1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acd8e40162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acd8e40162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acd8e40162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acd8e40162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acd8e40162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acd8e40162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acd8e40162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acd8e40162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acd8e40162_1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acd8e40162_1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ac44da29c3_1_1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ac44da29c3_1_1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acd8e40162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acd8e40162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acd8e40162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acd8e40162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acd8e40162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acd8e40162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acd8e4016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acd8e4016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ac44da29c3_1_1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ac44da29c3_1_1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ac44da29c3_1_1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ac44da29c3_1_1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ac44da29c3_1_1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ac44da29c3_1_1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acd8e4016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acd8e4016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acd8e4016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acd8e4016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acd8e4016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acd8e4016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acd8e4016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acd8e4016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acd8e40162_1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acd8e40162_1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acd8e40162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acd8e40162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4" name="Shape 134"/>
        <p:cNvGrpSpPr/>
        <p:nvPr/>
      </p:nvGrpSpPr>
      <p:grpSpPr>
        <a:xfrm>
          <a:off x="0" y="0"/>
          <a:ext cx="0" cy="0"/>
          <a:chOff x="0" y="0"/>
          <a:chExt cx="0" cy="0"/>
        </a:xfrm>
      </p:grpSpPr>
      <p:pic>
        <p:nvPicPr>
          <p:cNvPr descr="offset_comp_406605.jpg" id="135" name="Google Shape;135;p14"/>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36" name="Google Shape;136;p14"/>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37" name="Google Shape;137;p14"/>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8" name="Google Shape;138;p14"/>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39" name="Google Shape;139;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40" name="Google Shape;140;p14"/>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2" name="Shape 142"/>
        <p:cNvGrpSpPr/>
        <p:nvPr/>
      </p:nvGrpSpPr>
      <p:grpSpPr>
        <a:xfrm>
          <a:off x="0" y="0"/>
          <a:ext cx="0" cy="0"/>
          <a:chOff x="0" y="0"/>
          <a:chExt cx="0" cy="0"/>
        </a:xfrm>
      </p:grpSpPr>
      <p:grpSp>
        <p:nvGrpSpPr>
          <p:cNvPr id="143" name="Google Shape;143;p15"/>
          <p:cNvGrpSpPr/>
          <p:nvPr/>
        </p:nvGrpSpPr>
        <p:grpSpPr>
          <a:xfrm>
            <a:off x="4406400" y="0"/>
            <a:ext cx="4737600" cy="5143065"/>
            <a:chOff x="4406400" y="0"/>
            <a:chExt cx="4737600" cy="5143065"/>
          </a:xfrm>
        </p:grpSpPr>
        <p:sp>
          <p:nvSpPr>
            <p:cNvPr id="144" name="Google Shape;144;p1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5"/>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5"/>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5"/>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5"/>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5"/>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5"/>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 name="Google Shape;162;p15"/>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3" name="Google Shape;16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64" name="Google Shape;164;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168" name="Shape 168"/>
        <p:cNvGrpSpPr/>
        <p:nvPr/>
      </p:nvGrpSpPr>
      <p:grpSpPr>
        <a:xfrm>
          <a:off x="0" y="0"/>
          <a:ext cx="0" cy="0"/>
          <a:chOff x="0" y="0"/>
          <a:chExt cx="0" cy="0"/>
        </a:xfrm>
      </p:grpSpPr>
      <p:grpSp>
        <p:nvGrpSpPr>
          <p:cNvPr id="169" name="Google Shape;169;p16"/>
          <p:cNvGrpSpPr/>
          <p:nvPr/>
        </p:nvGrpSpPr>
        <p:grpSpPr>
          <a:xfrm>
            <a:off x="4406400" y="0"/>
            <a:ext cx="4737600" cy="5143065"/>
            <a:chOff x="4406400" y="0"/>
            <a:chExt cx="4737600" cy="5143065"/>
          </a:xfrm>
        </p:grpSpPr>
        <p:sp>
          <p:nvSpPr>
            <p:cNvPr id="170" name="Google Shape;170;p16"/>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6"/>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6"/>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6"/>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6"/>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 name="Google Shape;18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89" name="Google Shape;189;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0" name="Shape 190"/>
        <p:cNvGrpSpPr/>
        <p:nvPr/>
      </p:nvGrpSpPr>
      <p:grpSpPr>
        <a:xfrm>
          <a:off x="0" y="0"/>
          <a:ext cx="0" cy="0"/>
          <a:chOff x="0" y="0"/>
          <a:chExt cx="0" cy="0"/>
        </a:xfrm>
      </p:grpSpPr>
      <p:sp>
        <p:nvSpPr>
          <p:cNvPr id="191" name="Google Shape;191;p1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 name="Google Shape;195;p17"/>
          <p:cNvGrpSpPr/>
          <p:nvPr/>
        </p:nvGrpSpPr>
        <p:grpSpPr>
          <a:xfrm>
            <a:off x="0" y="381001"/>
            <a:ext cx="1037850" cy="1016287"/>
            <a:chOff x="0" y="381001"/>
            <a:chExt cx="1037850" cy="1016287"/>
          </a:xfrm>
        </p:grpSpPr>
        <p:sp>
          <p:nvSpPr>
            <p:cNvPr id="196" name="Google Shape;196;p1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99" name="Google Shape;199;p17"/>
          <p:cNvSpPr txBox="1"/>
          <p:nvPr>
            <p:ph idx="1" type="body"/>
          </p:nvPr>
        </p:nvSpPr>
        <p:spPr>
          <a:xfrm>
            <a:off x="978525" y="406300"/>
            <a:ext cx="7903500" cy="4586700"/>
          </a:xfrm>
          <a:prstGeom prst="rect">
            <a:avLst/>
          </a:prstGeom>
        </p:spPr>
        <p:txBody>
          <a:bodyPr anchorCtr="0" anchor="t" bIns="91425" lIns="91425" spcFirstLastPara="1" rIns="91425" wrap="square" tIns="91425">
            <a:noAutofit/>
          </a:bodyPr>
          <a:lstStyle>
            <a:lvl1pPr indent="-311150" lvl="0" marL="457200" rtl="0" algn="just">
              <a:lnSpc>
                <a:spcPct val="150000"/>
              </a:lnSpc>
              <a:spcBef>
                <a:spcPts val="0"/>
              </a:spcBef>
              <a:spcAft>
                <a:spcPts val="0"/>
              </a:spcAft>
              <a:buSzPts val="1300"/>
              <a:buAutoNum type="arabicPeriod"/>
              <a:defRPr sz="1200">
                <a:latin typeface="Roboto Light"/>
                <a:ea typeface="Roboto Light"/>
                <a:cs typeface="Roboto Light"/>
                <a:sym typeface="Roboto Light"/>
              </a:defRPr>
            </a:lvl1pPr>
            <a:lvl2pPr indent="-298450" lvl="1" marL="914400" rtl="0">
              <a:spcBef>
                <a:spcPts val="0"/>
              </a:spcBef>
              <a:spcAft>
                <a:spcPts val="0"/>
              </a:spcAft>
              <a:buSzPts val="1100"/>
              <a:buAutoNum type="alphaLcPeriod"/>
              <a:defRPr/>
            </a:lvl2pPr>
            <a:lvl3pPr indent="-298450" lvl="2" marL="1371600" rtl="0">
              <a:spcBef>
                <a:spcPts val="1600"/>
              </a:spcBef>
              <a:spcAft>
                <a:spcPts val="0"/>
              </a:spcAft>
              <a:buSzPts val="1100"/>
              <a:buAutoNum type="romanLcPeriod"/>
              <a:defRPr/>
            </a:lvl3pPr>
            <a:lvl4pPr indent="-298450" lvl="3" marL="1828800" rtl="0">
              <a:spcBef>
                <a:spcPts val="1600"/>
              </a:spcBef>
              <a:spcAft>
                <a:spcPts val="0"/>
              </a:spcAft>
              <a:buSzPts val="1100"/>
              <a:buAutoNum type="arabicPeriod"/>
              <a:defRPr/>
            </a:lvl4pPr>
            <a:lvl5pPr indent="-298450" lvl="4" marL="2286000" rtl="0">
              <a:spcBef>
                <a:spcPts val="1600"/>
              </a:spcBef>
              <a:spcAft>
                <a:spcPts val="0"/>
              </a:spcAft>
              <a:buSzPts val="1100"/>
              <a:buAutoNum type="alphaLcPeriod"/>
              <a:defRPr/>
            </a:lvl5pPr>
            <a:lvl6pPr indent="-298450" lvl="5" marL="2743200" rtl="0">
              <a:spcBef>
                <a:spcPts val="1600"/>
              </a:spcBef>
              <a:spcAft>
                <a:spcPts val="0"/>
              </a:spcAft>
              <a:buSzPts val="1100"/>
              <a:buAutoNum type="romanLcPeriod"/>
              <a:defRPr/>
            </a:lvl6pPr>
            <a:lvl7pPr indent="-298450" lvl="6" marL="3200400" rtl="0">
              <a:spcBef>
                <a:spcPts val="1600"/>
              </a:spcBef>
              <a:spcAft>
                <a:spcPts val="0"/>
              </a:spcAft>
              <a:buSzPts val="1100"/>
              <a:buAutoNum type="arabicPeriod"/>
              <a:defRPr/>
            </a:lvl7pPr>
            <a:lvl8pPr indent="-298450" lvl="7" marL="3657600" rtl="0">
              <a:spcBef>
                <a:spcPts val="1600"/>
              </a:spcBef>
              <a:spcAft>
                <a:spcPts val="0"/>
              </a:spcAft>
              <a:buSzPts val="1100"/>
              <a:buAutoNum type="alphaLcPeriod"/>
              <a:defRPr/>
            </a:lvl8pPr>
            <a:lvl9pPr indent="-298450" lvl="8" marL="4114800" rtl="0">
              <a:spcBef>
                <a:spcPts val="1600"/>
              </a:spcBef>
              <a:spcAft>
                <a:spcPts val="1600"/>
              </a:spcAft>
              <a:buSzPts val="1100"/>
              <a:buAutoNum type="romanLcPeriod"/>
              <a:defRPr/>
            </a:lvl9pPr>
          </a:lstStyle>
          <a:p/>
        </p:txBody>
      </p:sp>
      <p:sp>
        <p:nvSpPr>
          <p:cNvPr id="200" name="Google Shape;200;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201" name="Shape 201"/>
        <p:cNvGrpSpPr/>
        <p:nvPr/>
      </p:nvGrpSpPr>
      <p:grpSpPr>
        <a:xfrm>
          <a:off x="0" y="0"/>
          <a:ext cx="0" cy="0"/>
          <a:chOff x="0" y="0"/>
          <a:chExt cx="0" cy="0"/>
        </a:xfrm>
      </p:grpSpPr>
      <p:sp>
        <p:nvSpPr>
          <p:cNvPr id="202" name="Google Shape;202;p18"/>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03" name="Google Shape;203;p1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8"/>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205" name="Google Shape;205;p1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 name="Google Shape;209;p18"/>
          <p:cNvGrpSpPr/>
          <p:nvPr/>
        </p:nvGrpSpPr>
        <p:grpSpPr>
          <a:xfrm>
            <a:off x="0" y="381001"/>
            <a:ext cx="1037850" cy="1016287"/>
            <a:chOff x="0" y="381001"/>
            <a:chExt cx="1037850" cy="1016287"/>
          </a:xfrm>
        </p:grpSpPr>
        <p:sp>
          <p:nvSpPr>
            <p:cNvPr id="210" name="Google Shape;210;p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18"/>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213" name="Google Shape;213;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214" name="Shape 214"/>
        <p:cNvGrpSpPr/>
        <p:nvPr/>
      </p:nvGrpSpPr>
      <p:grpSpPr>
        <a:xfrm>
          <a:off x="0" y="0"/>
          <a:ext cx="0" cy="0"/>
          <a:chOff x="0" y="0"/>
          <a:chExt cx="0" cy="0"/>
        </a:xfrm>
      </p:grpSpPr>
      <p:sp>
        <p:nvSpPr>
          <p:cNvPr id="215" name="Google Shape;215;p19"/>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16" name="Google Shape;216;p19"/>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9"/>
          <p:cNvGrpSpPr/>
          <p:nvPr/>
        </p:nvGrpSpPr>
        <p:grpSpPr>
          <a:xfrm>
            <a:off x="0" y="381001"/>
            <a:ext cx="1037850" cy="1016287"/>
            <a:chOff x="0" y="381001"/>
            <a:chExt cx="1037850" cy="1016287"/>
          </a:xfrm>
        </p:grpSpPr>
        <p:sp>
          <p:nvSpPr>
            <p:cNvPr id="222" name="Google Shape;222;p1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 name="Google Shape;224;p19"/>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225" name="Google Shape;225;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26" name="Google Shape;226;p19"/>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7" name="Shape 227"/>
        <p:cNvGrpSpPr/>
        <p:nvPr/>
      </p:nvGrpSpPr>
      <p:grpSpPr>
        <a:xfrm>
          <a:off x="0" y="0"/>
          <a:ext cx="0" cy="0"/>
          <a:chOff x="0" y="0"/>
          <a:chExt cx="0" cy="0"/>
        </a:xfrm>
      </p:grpSpPr>
      <p:sp>
        <p:nvSpPr>
          <p:cNvPr id="228" name="Google Shape;228;p2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0"/>
          <p:cNvGrpSpPr/>
          <p:nvPr/>
        </p:nvGrpSpPr>
        <p:grpSpPr>
          <a:xfrm>
            <a:off x="0" y="381001"/>
            <a:ext cx="1037850" cy="1016287"/>
            <a:chOff x="0" y="381001"/>
            <a:chExt cx="1037850" cy="1016287"/>
          </a:xfrm>
        </p:grpSpPr>
        <p:sp>
          <p:nvSpPr>
            <p:cNvPr id="233" name="Google Shape;233;p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 name="Google Shape;235;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36" name="Google Shape;236;p20"/>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37" name="Google Shape;237;p20"/>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38" name="Google Shape;238;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9" name="Shape 239"/>
        <p:cNvGrpSpPr/>
        <p:nvPr/>
      </p:nvGrpSpPr>
      <p:grpSpPr>
        <a:xfrm>
          <a:off x="0" y="0"/>
          <a:ext cx="0" cy="0"/>
          <a:chOff x="0" y="0"/>
          <a:chExt cx="0" cy="0"/>
        </a:xfrm>
      </p:grpSpPr>
      <p:sp>
        <p:nvSpPr>
          <p:cNvPr id="240" name="Google Shape;240;p2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21"/>
          <p:cNvGrpSpPr/>
          <p:nvPr/>
        </p:nvGrpSpPr>
        <p:grpSpPr>
          <a:xfrm>
            <a:off x="0" y="381001"/>
            <a:ext cx="1037850" cy="1016287"/>
            <a:chOff x="0" y="381001"/>
            <a:chExt cx="1037850" cy="1016287"/>
          </a:xfrm>
        </p:grpSpPr>
        <p:sp>
          <p:nvSpPr>
            <p:cNvPr id="245" name="Google Shape;245;p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8" name="Google Shape;248;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9" name="Shape 249"/>
        <p:cNvGrpSpPr/>
        <p:nvPr/>
      </p:nvGrpSpPr>
      <p:grpSpPr>
        <a:xfrm>
          <a:off x="0" y="0"/>
          <a:ext cx="0" cy="0"/>
          <a:chOff x="0" y="0"/>
          <a:chExt cx="0" cy="0"/>
        </a:xfrm>
      </p:grpSpPr>
      <p:sp>
        <p:nvSpPr>
          <p:cNvPr id="250" name="Google Shape;250;p2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22"/>
          <p:cNvGrpSpPr/>
          <p:nvPr/>
        </p:nvGrpSpPr>
        <p:grpSpPr>
          <a:xfrm>
            <a:off x="0" y="381001"/>
            <a:ext cx="1037850" cy="1016287"/>
            <a:chOff x="0" y="381001"/>
            <a:chExt cx="1037850" cy="1016287"/>
          </a:xfrm>
        </p:grpSpPr>
        <p:sp>
          <p:nvSpPr>
            <p:cNvPr id="255" name="Google Shape;255;p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58" name="Google Shape;258;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59" name="Google Shape;259;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60" name="Shape 260"/>
        <p:cNvGrpSpPr/>
        <p:nvPr/>
      </p:nvGrpSpPr>
      <p:grpSpPr>
        <a:xfrm>
          <a:off x="0" y="0"/>
          <a:ext cx="0" cy="0"/>
          <a:chOff x="0" y="0"/>
          <a:chExt cx="0" cy="0"/>
        </a:xfrm>
      </p:grpSpPr>
      <p:sp>
        <p:nvSpPr>
          <p:cNvPr id="261" name="Google Shape;261;p2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23"/>
          <p:cNvGrpSpPr/>
          <p:nvPr/>
        </p:nvGrpSpPr>
        <p:grpSpPr>
          <a:xfrm>
            <a:off x="4406400" y="0"/>
            <a:ext cx="4737600" cy="5143500"/>
            <a:chOff x="4406400" y="0"/>
            <a:chExt cx="4737600" cy="5143500"/>
          </a:xfrm>
        </p:grpSpPr>
        <p:sp>
          <p:nvSpPr>
            <p:cNvPr id="266" name="Google Shape;266;p23"/>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 name="Google Shape;284;p23"/>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5" name="Google Shape;285;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86" name="Shape 286"/>
        <p:cNvGrpSpPr/>
        <p:nvPr/>
      </p:nvGrpSpPr>
      <p:grpSpPr>
        <a:xfrm>
          <a:off x="0" y="0"/>
          <a:ext cx="0" cy="0"/>
          <a:chOff x="0" y="0"/>
          <a:chExt cx="0" cy="0"/>
        </a:xfrm>
      </p:grpSpPr>
      <p:sp>
        <p:nvSpPr>
          <p:cNvPr id="287" name="Google Shape;287;p2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 name="Google Shape;291;p24"/>
          <p:cNvGrpSpPr/>
          <p:nvPr/>
        </p:nvGrpSpPr>
        <p:grpSpPr>
          <a:xfrm>
            <a:off x="0" y="381001"/>
            <a:ext cx="1037850" cy="1016287"/>
            <a:chOff x="0" y="381001"/>
            <a:chExt cx="1037850" cy="1016287"/>
          </a:xfrm>
        </p:grpSpPr>
        <p:sp>
          <p:nvSpPr>
            <p:cNvPr id="292" name="Google Shape;292;p2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24"/>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95" name="Google Shape;295;p24"/>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296" name="Google Shape;296;p24"/>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97" name="Google Shape;297;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8" name="Shape 298"/>
        <p:cNvGrpSpPr/>
        <p:nvPr/>
      </p:nvGrpSpPr>
      <p:grpSpPr>
        <a:xfrm>
          <a:off x="0" y="0"/>
          <a:ext cx="0" cy="0"/>
          <a:chOff x="0" y="0"/>
          <a:chExt cx="0" cy="0"/>
        </a:xfrm>
      </p:grpSpPr>
      <p:grpSp>
        <p:nvGrpSpPr>
          <p:cNvPr id="299" name="Google Shape;299;p25"/>
          <p:cNvGrpSpPr/>
          <p:nvPr/>
        </p:nvGrpSpPr>
        <p:grpSpPr>
          <a:xfrm>
            <a:off x="0" y="4128572"/>
            <a:ext cx="698925" cy="684657"/>
            <a:chOff x="0" y="3785672"/>
            <a:chExt cx="698925" cy="684657"/>
          </a:xfrm>
        </p:grpSpPr>
        <p:sp>
          <p:nvSpPr>
            <p:cNvPr id="300" name="Google Shape;300;p25"/>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 name="Google Shape;302;p25"/>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303" name="Google Shape;303;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4" name="Google Shape;304;p2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8" name="Shape 308"/>
        <p:cNvGrpSpPr/>
        <p:nvPr/>
      </p:nvGrpSpPr>
      <p:grpSpPr>
        <a:xfrm>
          <a:off x="0" y="0"/>
          <a:ext cx="0" cy="0"/>
          <a:chOff x="0" y="0"/>
          <a:chExt cx="0" cy="0"/>
        </a:xfrm>
      </p:grpSpPr>
      <p:grpSp>
        <p:nvGrpSpPr>
          <p:cNvPr id="309" name="Google Shape;309;p26"/>
          <p:cNvGrpSpPr/>
          <p:nvPr/>
        </p:nvGrpSpPr>
        <p:grpSpPr>
          <a:xfrm>
            <a:off x="4406400" y="0"/>
            <a:ext cx="4737600" cy="5143065"/>
            <a:chOff x="4406400" y="0"/>
            <a:chExt cx="4737600" cy="5143065"/>
          </a:xfrm>
        </p:grpSpPr>
        <p:sp>
          <p:nvSpPr>
            <p:cNvPr id="310" name="Google Shape;310;p26"/>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6"/>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6"/>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6"/>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6"/>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6"/>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 name="Google Shape;328;p26"/>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329" name="Google Shape;329;p26"/>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30" name="Google Shape;330;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31" name="Google Shape;331;p2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35" name="Shape 335"/>
        <p:cNvGrpSpPr/>
        <p:nvPr/>
      </p:nvGrpSpPr>
      <p:grpSpPr>
        <a:xfrm>
          <a:off x="0" y="0"/>
          <a:ext cx="0" cy="0"/>
          <a:chOff x="0" y="0"/>
          <a:chExt cx="0" cy="0"/>
        </a:xfrm>
      </p:grpSpPr>
      <p:sp>
        <p:nvSpPr>
          <p:cNvPr id="336" name="Google Shape;336;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337" name="Shape 337"/>
        <p:cNvGrpSpPr/>
        <p:nvPr/>
      </p:nvGrpSpPr>
      <p:grpSpPr>
        <a:xfrm>
          <a:off x="0" y="0"/>
          <a:ext cx="0" cy="0"/>
          <a:chOff x="0" y="0"/>
          <a:chExt cx="0" cy="0"/>
        </a:xfrm>
      </p:grpSpPr>
      <p:pic>
        <p:nvPicPr>
          <p:cNvPr descr="offset_comp_343059.jpg" id="338" name="Google Shape;338;p28"/>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339" name="Google Shape;339;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40" name="Google Shape;340;p28"/>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341" name="Google Shape;341;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42" name="Google Shape;342;p28">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8">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8">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8">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28"/>
          <p:cNvGrpSpPr/>
          <p:nvPr/>
        </p:nvGrpSpPr>
        <p:grpSpPr>
          <a:xfrm>
            <a:off x="0" y="381001"/>
            <a:ext cx="1037850" cy="1016287"/>
            <a:chOff x="0" y="381001"/>
            <a:chExt cx="1037850" cy="1016287"/>
          </a:xfrm>
        </p:grpSpPr>
        <p:sp>
          <p:nvSpPr>
            <p:cNvPr id="347" name="Google Shape;347;p2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6" Type="http://schemas.openxmlformats.org/officeDocument/2006/relationships/theme" Target="../theme/theme3.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130" name="Shape 130"/>
        <p:cNvGrpSpPr/>
        <p:nvPr/>
      </p:nvGrpSpPr>
      <p:grpSpPr>
        <a:xfrm>
          <a:off x="0" y="0"/>
          <a:ext cx="0" cy="0"/>
          <a:chOff x="0" y="0"/>
          <a:chExt cx="0" cy="0"/>
        </a:xfrm>
      </p:grpSpPr>
      <p:sp>
        <p:nvSpPr>
          <p:cNvPr id="131" name="Google Shape;13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132" name="Google Shape;13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133" name="Google Shape;13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hyperlink" Target="https://plato.stanford.edu/entries/artificial-intelligence/" TargetMode="External"/><Relationship Id="rId4" Type="http://schemas.openxmlformats.org/officeDocument/2006/relationships/hyperlink" Target="https://www.investopedia.com/terms/a/artificial-intelligence-ai.asp" TargetMode="External"/><Relationship Id="rId5" Type="http://schemas.openxmlformats.org/officeDocument/2006/relationships/hyperlink" Target="http://sitn.hms.harvard.edu/flash/2017/history-artificial-intelligenc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hyperlink" Target="https://www.pnas.org/content/116/14/6531" TargetMode="External"/><Relationship Id="rId4" Type="http://schemas.openxmlformats.org/officeDocument/2006/relationships/hyperlink" Target="http://www.economist.com/news/special-report/21700758-willsmarter-machines-cause-mass-unemployment-automation-and-anxiet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slide" Target="/ppt/slides/slide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 Id="rId3" Type="http://schemas.openxmlformats.org/officeDocument/2006/relationships/image" Target="../media/image10.jpg"/><Relationship Id="rId4" Type="http://schemas.openxmlformats.org/officeDocument/2006/relationships/image" Target="../media/image5.jpg"/><Relationship Id="rId5" Type="http://schemas.openxmlformats.org/officeDocument/2006/relationships/image" Target="../media/image9.jpg"/><Relationship Id="rId6" Type="http://schemas.openxmlformats.org/officeDocument/2006/relationships/image" Target="../media/image6.jpg"/><Relationship Id="rId7"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9"/>
          <p:cNvSpPr txBox="1"/>
          <p:nvPr>
            <p:ph type="ctrTitle"/>
          </p:nvPr>
        </p:nvSpPr>
        <p:spPr>
          <a:xfrm>
            <a:off x="3263650" y="689375"/>
            <a:ext cx="5126400" cy="266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The Impact of Artificial Intelligence on Employment</a:t>
            </a:r>
            <a:endParaRPr b="1">
              <a:latin typeface="Roboto"/>
              <a:ea typeface="Roboto"/>
              <a:cs typeface="Roboto"/>
              <a:sym typeface="Roboto"/>
            </a:endParaRPr>
          </a:p>
        </p:txBody>
      </p:sp>
      <p:sp>
        <p:nvSpPr>
          <p:cNvPr id="354" name="Google Shape;354;p29"/>
          <p:cNvSpPr txBox="1"/>
          <p:nvPr>
            <p:ph idx="1" type="subTitle"/>
          </p:nvPr>
        </p:nvSpPr>
        <p:spPr>
          <a:xfrm>
            <a:off x="4435400" y="3315325"/>
            <a:ext cx="37260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i="1" lang="en-GB" sz="1500" u="sng">
                <a:latin typeface="Roboto"/>
                <a:ea typeface="Roboto"/>
                <a:cs typeface="Roboto"/>
                <a:sym typeface="Roboto"/>
              </a:rPr>
              <a:t>A History, Culture &amp; Civilization  Project...</a:t>
            </a:r>
            <a:endParaRPr i="1" sz="1500" u="sng">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38"/>
          <p:cNvSpPr txBox="1"/>
          <p:nvPr>
            <p:ph type="title"/>
          </p:nvPr>
        </p:nvSpPr>
        <p:spPr>
          <a:xfrm>
            <a:off x="1297500" y="1651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RESULTS</a:t>
            </a:r>
            <a:endParaRPr b="1">
              <a:latin typeface="Roboto"/>
              <a:ea typeface="Roboto"/>
              <a:cs typeface="Roboto"/>
              <a:sym typeface="Roboto"/>
            </a:endParaRPr>
          </a:p>
        </p:txBody>
      </p:sp>
      <p:sp>
        <p:nvSpPr>
          <p:cNvPr id="416" name="Google Shape;416;p38"/>
          <p:cNvSpPr txBox="1"/>
          <p:nvPr>
            <p:ph idx="1" type="body"/>
          </p:nvPr>
        </p:nvSpPr>
        <p:spPr>
          <a:xfrm>
            <a:off x="925550" y="729350"/>
            <a:ext cx="8019000" cy="1017300"/>
          </a:xfrm>
          <a:prstGeom prst="rect">
            <a:avLst/>
          </a:prstGeom>
        </p:spPr>
        <p:txBody>
          <a:bodyPr anchorCtr="0" anchor="t" bIns="91425" lIns="91425" spcFirstLastPara="1" rIns="91425" wrap="square" tIns="91425">
            <a:noAutofit/>
          </a:bodyPr>
          <a:lstStyle/>
          <a:p>
            <a:pPr indent="-311150" lvl="0" marL="457200" rtl="0" algn="just">
              <a:lnSpc>
                <a:spcPct val="150000"/>
              </a:lnSpc>
              <a:spcBef>
                <a:spcPts val="0"/>
              </a:spcBef>
              <a:spcAft>
                <a:spcPts val="0"/>
              </a:spcAft>
              <a:buSzPts val="1300"/>
              <a:buFont typeface="Roboto Light"/>
              <a:buChar char="●"/>
            </a:pPr>
            <a:r>
              <a:rPr i="1" lang="en-GB" sz="1500" u="sng">
                <a:latin typeface="Roboto Light"/>
                <a:ea typeface="Roboto Light"/>
                <a:cs typeface="Roboto Light"/>
                <a:sym typeface="Roboto Light"/>
              </a:rPr>
              <a:t>Genesys opinion survey:</a:t>
            </a:r>
            <a:r>
              <a:rPr lang="en-GB" sz="1300">
                <a:latin typeface="Roboto Light"/>
                <a:ea typeface="Roboto Light"/>
                <a:cs typeface="Roboto Light"/>
                <a:sym typeface="Roboto Light"/>
              </a:rPr>
              <a:t> </a:t>
            </a:r>
            <a:r>
              <a:rPr lang="en-GB" sz="1300"/>
              <a:t>The results from Genesys opinion survey showed that U.S. employees working in education/training and doctor/nurse/caregivers were the least afraid that AI/bots would take their jobs within the next 10 years.</a:t>
            </a:r>
            <a:endParaRPr/>
          </a:p>
        </p:txBody>
      </p:sp>
      <p:pic>
        <p:nvPicPr>
          <p:cNvPr id="417" name="Google Shape;417;p38"/>
          <p:cNvPicPr preferRelativeResize="0"/>
          <p:nvPr/>
        </p:nvPicPr>
        <p:blipFill rotWithShape="1">
          <a:blip r:embed="rId3">
            <a:alphaModFix/>
          </a:blip>
          <a:srcRect b="8103" l="4096" r="8192" t="9463"/>
          <a:stretch/>
        </p:blipFill>
        <p:spPr>
          <a:xfrm>
            <a:off x="2303988" y="1746550"/>
            <a:ext cx="5262125" cy="2776725"/>
          </a:xfrm>
          <a:prstGeom prst="rect">
            <a:avLst/>
          </a:prstGeom>
          <a:noFill/>
          <a:ln cap="flat" cmpd="sng" w="19050">
            <a:solidFill>
              <a:schemeClr val="lt2"/>
            </a:solidFill>
            <a:prstDash val="solid"/>
            <a:round/>
            <a:headEnd len="sm" w="sm" type="none"/>
            <a:tailEnd len="sm" w="sm" type="none"/>
          </a:ln>
        </p:spPr>
      </p:pic>
      <p:sp>
        <p:nvSpPr>
          <p:cNvPr id="418" name="Google Shape;418;p38"/>
          <p:cNvSpPr txBox="1"/>
          <p:nvPr/>
        </p:nvSpPr>
        <p:spPr>
          <a:xfrm>
            <a:off x="925550" y="4466075"/>
            <a:ext cx="8019000" cy="5394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Fig. 2:</a:t>
            </a:r>
            <a:r>
              <a:rPr lang="en-GB" sz="1300">
                <a:solidFill>
                  <a:srgbClr val="FFFFFF"/>
                </a:solidFill>
                <a:latin typeface="Roboto Light"/>
                <a:ea typeface="Roboto Light"/>
                <a:cs typeface="Roboto Light"/>
                <a:sym typeface="Roboto Light"/>
              </a:rPr>
              <a:t> Responses from 1001 currently employed US adults (April 2019)</a:t>
            </a:r>
            <a:endParaRPr sz="1300">
              <a:solidFill>
                <a:srgbClr val="FFFFFF"/>
              </a:solidFill>
              <a:latin typeface="Roboto Light"/>
              <a:ea typeface="Roboto Light"/>
              <a:cs typeface="Roboto Light"/>
              <a:sym typeface="Roboto Light"/>
            </a:endParaRPr>
          </a:p>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Source:</a:t>
            </a:r>
            <a:r>
              <a:rPr lang="en-GB" sz="1300">
                <a:solidFill>
                  <a:srgbClr val="FFFFFF"/>
                </a:solidFill>
                <a:latin typeface="Roboto Light"/>
                <a:ea typeface="Roboto Light"/>
                <a:cs typeface="Roboto Light"/>
                <a:sym typeface="Roboto Light"/>
              </a:rPr>
              <a:t> Genesys (</a:t>
            </a:r>
            <a:r>
              <a:rPr lang="en-GB" sz="1300">
                <a:solidFill>
                  <a:srgbClr val="1155CC"/>
                </a:solidFill>
                <a:latin typeface="Roboto Light"/>
                <a:ea typeface="Roboto Light"/>
                <a:cs typeface="Roboto Light"/>
                <a:sym typeface="Roboto Light"/>
              </a:rPr>
              <a:t>https://www.genesys.com/</a:t>
            </a:r>
            <a:r>
              <a:rPr lang="en-GB" sz="1300">
                <a:solidFill>
                  <a:srgbClr val="FFFFFF"/>
                </a:solidFill>
                <a:latin typeface="Roboto Light"/>
                <a:ea typeface="Roboto Light"/>
                <a:cs typeface="Roboto Light"/>
                <a:sym typeface="Roboto Light"/>
              </a:rPr>
              <a:t>)</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39"/>
          <p:cNvSpPr txBox="1"/>
          <p:nvPr>
            <p:ph idx="1" type="body"/>
          </p:nvPr>
        </p:nvSpPr>
        <p:spPr>
          <a:xfrm>
            <a:off x="865625" y="250900"/>
            <a:ext cx="8016300" cy="15555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Font typeface="Roboto Light"/>
              <a:buChar char="●"/>
            </a:pPr>
            <a:r>
              <a:rPr i="1" lang="en-GB" sz="1500" u="sng">
                <a:latin typeface="Roboto Light"/>
                <a:ea typeface="Roboto Light"/>
                <a:cs typeface="Roboto Light"/>
                <a:sym typeface="Roboto Light"/>
              </a:rPr>
              <a:t>Survey of Corporate Management and Economic Policy (RIETI):</a:t>
            </a:r>
            <a:r>
              <a:rPr lang="en-GB" sz="1300">
                <a:latin typeface="Roboto Light"/>
                <a:ea typeface="Roboto Light"/>
                <a:cs typeface="Roboto Light"/>
                <a:sym typeface="Roboto Light"/>
              </a:rPr>
              <a:t> </a:t>
            </a:r>
            <a:r>
              <a:rPr lang="en-GB" sz="1300"/>
              <a:t>The perception of the impact of AI on employment is generally negative: 21.8% of firms responded that the development and diffusion of new technologies will decrease the number of their employees, and the share of firms expecting positive effects on their employment is notably small (3.7%). However, 28.6% of firms expect no impact of AI on their employment and 45.8% of firms responded as “don’t have any idea.”</a:t>
            </a:r>
            <a:endParaRPr sz="1300"/>
          </a:p>
          <a:p>
            <a:pPr indent="0" lvl="0" marL="0" rtl="0" algn="just">
              <a:lnSpc>
                <a:spcPct val="150000"/>
              </a:lnSpc>
              <a:spcBef>
                <a:spcPts val="0"/>
              </a:spcBef>
              <a:spcAft>
                <a:spcPts val="0"/>
              </a:spcAft>
              <a:buNone/>
            </a:pPr>
            <a:r>
              <a:t/>
            </a:r>
            <a:endParaRPr sz="1300"/>
          </a:p>
          <a:p>
            <a:pPr indent="0" lvl="0" marL="0" rtl="0" algn="just">
              <a:lnSpc>
                <a:spcPct val="150000"/>
              </a:lnSpc>
              <a:spcBef>
                <a:spcPts val="0"/>
              </a:spcBef>
              <a:spcAft>
                <a:spcPts val="0"/>
              </a:spcAft>
              <a:buNone/>
            </a:pPr>
            <a:r>
              <a:rPr lang="en-GB" sz="1300"/>
              <a:t>	</a:t>
            </a:r>
            <a:endParaRPr sz="1300"/>
          </a:p>
        </p:txBody>
      </p:sp>
      <p:graphicFrame>
        <p:nvGraphicFramePr>
          <p:cNvPr id="424" name="Google Shape;424;p39"/>
          <p:cNvGraphicFramePr/>
          <p:nvPr/>
        </p:nvGraphicFramePr>
        <p:xfrm>
          <a:off x="1469400" y="1876650"/>
          <a:ext cx="3000000" cy="3000000"/>
        </p:xfrm>
        <a:graphic>
          <a:graphicData uri="http://schemas.openxmlformats.org/drawingml/2006/table">
            <a:tbl>
              <a:tblPr>
                <a:noFill/>
                <a:tableStyleId>{761A74F4-14C4-4B72-800D-1F9E1875F248}</a:tableStyleId>
              </a:tblPr>
              <a:tblGrid>
                <a:gridCol w="1447800"/>
                <a:gridCol w="1322350"/>
                <a:gridCol w="1410175"/>
                <a:gridCol w="1309800"/>
                <a:gridCol w="1748875"/>
              </a:tblGrid>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Industry</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73763"/>
                    </a:solidFill>
                  </a:tcPr>
                </a:tc>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(1) Increase</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73763"/>
                    </a:solidFill>
                  </a:tcPr>
                </a:tc>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(2) No impact</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73763"/>
                    </a:solidFill>
                  </a:tcPr>
                </a:tc>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(3) Decrease</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73763"/>
                    </a:solidFill>
                  </a:tcPr>
                </a:tc>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(4) Don't have any idea</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73763"/>
                    </a:solidFill>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Manufacturing</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3.0%</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21.8%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29.3%</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45.9%</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ICT</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15.9%</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30.7%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13.8%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39.7%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Wholesale</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2.0%</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30.7%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13.9%</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53.4%</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Retail</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1.9%</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37.8%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16.8%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43.6%</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Services</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6.7%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42.3%</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14.2%</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36.8%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Other</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0.7%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33.3%</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15.6%</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50.4%</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tcPr>
                </a:tc>
              </a:tr>
              <a:tr h="381000">
                <a:tc>
                  <a:txBody>
                    <a:bodyPr/>
                    <a:lstStyle/>
                    <a:p>
                      <a:pPr indent="0" lvl="0" marL="0" rtl="0" algn="ctr">
                        <a:lnSpc>
                          <a:spcPct val="150000"/>
                        </a:lnSpc>
                        <a:spcBef>
                          <a:spcPts val="0"/>
                        </a:spcBef>
                        <a:spcAft>
                          <a:spcPts val="0"/>
                        </a:spcAft>
                        <a:buNone/>
                      </a:pPr>
                      <a:r>
                        <a:rPr b="1" i="1" lang="en-GB" sz="1300">
                          <a:solidFill>
                            <a:srgbClr val="FFFFFF"/>
                          </a:solidFill>
                          <a:latin typeface="Roboto"/>
                          <a:ea typeface="Roboto"/>
                          <a:cs typeface="Roboto"/>
                          <a:sym typeface="Roboto"/>
                        </a:rPr>
                        <a:t>Total</a:t>
                      </a:r>
                      <a:endParaRPr b="1" i="1" sz="1300">
                        <a:solidFill>
                          <a:srgbClr val="FFFFFF"/>
                        </a:solidFill>
                        <a:latin typeface="Roboto"/>
                        <a:ea typeface="Roboto"/>
                        <a:cs typeface="Roboto"/>
                        <a:sym typeface="Roboto"/>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B5394"/>
                    </a:solidFill>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3.7%</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B5394"/>
                    </a:solidFill>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28.6%</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B5394"/>
                    </a:solidFill>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21.8%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B5394"/>
                    </a:solidFill>
                  </a:tcPr>
                </a:tc>
                <a:tc>
                  <a:txBody>
                    <a:bodyPr/>
                    <a:lstStyle/>
                    <a:p>
                      <a:pPr indent="0" lvl="0" marL="0" rtl="0" algn="r">
                        <a:lnSpc>
                          <a:spcPct val="150000"/>
                        </a:lnSpc>
                        <a:spcBef>
                          <a:spcPts val="0"/>
                        </a:spcBef>
                        <a:spcAft>
                          <a:spcPts val="0"/>
                        </a:spcAft>
                        <a:buNone/>
                      </a:pPr>
                      <a:r>
                        <a:rPr lang="en-GB" sz="1300">
                          <a:solidFill>
                            <a:srgbClr val="FFFFFF"/>
                          </a:solidFill>
                          <a:latin typeface="Roboto Light"/>
                          <a:ea typeface="Roboto Light"/>
                          <a:cs typeface="Roboto Light"/>
                          <a:sym typeface="Roboto Light"/>
                        </a:rPr>
                        <a:t>45.8%</a:t>
                      </a:r>
                      <a:endParaRPr sz="1300">
                        <a:solidFill>
                          <a:srgbClr val="FFFFFF"/>
                        </a:solidFill>
                        <a:latin typeface="Roboto Light"/>
                        <a:ea typeface="Roboto Light"/>
                        <a:cs typeface="Roboto Light"/>
                        <a:sym typeface="Roboto Light"/>
                      </a:endParaRPr>
                    </a:p>
                  </a:txBody>
                  <a:tcPr marT="25400" marB="25400" marR="25400" marL="25400" anchor="ctr">
                    <a:lnL cap="flat" cmpd="sng" w="9525">
                      <a:solidFill>
                        <a:srgbClr val="FFFFFF"/>
                      </a:solidFill>
                      <a:prstDash val="dot"/>
                      <a:round/>
                      <a:headEnd len="sm" w="sm" type="none"/>
                      <a:tailEnd len="sm" w="sm" type="none"/>
                    </a:lnL>
                    <a:lnR cap="flat" cmpd="sng" w="9525">
                      <a:solidFill>
                        <a:srgbClr val="FFFFFF"/>
                      </a:solidFill>
                      <a:prstDash val="dot"/>
                      <a:round/>
                      <a:headEnd len="sm" w="sm" type="none"/>
                      <a:tailEnd len="sm" w="sm" type="none"/>
                    </a:lnR>
                    <a:lnT cap="flat" cmpd="sng" w="9525">
                      <a:solidFill>
                        <a:srgbClr val="FFFFFF"/>
                      </a:solidFill>
                      <a:prstDash val="dot"/>
                      <a:round/>
                      <a:headEnd len="sm" w="sm" type="none"/>
                      <a:tailEnd len="sm" w="sm" type="none"/>
                    </a:lnT>
                    <a:lnB cap="flat" cmpd="sng" w="9525">
                      <a:solidFill>
                        <a:srgbClr val="FFFFFF"/>
                      </a:solidFill>
                      <a:prstDash val="dot"/>
                      <a:round/>
                      <a:headEnd len="sm" w="sm" type="none"/>
                      <a:tailEnd len="sm" w="sm" type="none"/>
                    </a:lnB>
                    <a:solidFill>
                      <a:srgbClr val="0B5394"/>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pic>
        <p:nvPicPr>
          <p:cNvPr id="429" name="Google Shape;429;p40" title="Chart"/>
          <p:cNvPicPr preferRelativeResize="0"/>
          <p:nvPr/>
        </p:nvPicPr>
        <p:blipFill rotWithShape="1">
          <a:blip r:embed="rId3">
            <a:alphaModFix/>
          </a:blip>
          <a:srcRect b="0" l="0" r="0" t="12002"/>
          <a:stretch/>
        </p:blipFill>
        <p:spPr>
          <a:xfrm>
            <a:off x="1579875" y="571950"/>
            <a:ext cx="6593850" cy="3590700"/>
          </a:xfrm>
          <a:prstGeom prst="rect">
            <a:avLst/>
          </a:prstGeom>
          <a:noFill/>
          <a:ln cap="flat" cmpd="sng" w="19050">
            <a:solidFill>
              <a:schemeClr val="lt2"/>
            </a:solidFill>
            <a:prstDash val="solid"/>
            <a:round/>
            <a:headEnd len="sm" w="sm" type="none"/>
            <a:tailEnd len="sm" w="sm" type="none"/>
          </a:ln>
        </p:spPr>
      </p:pic>
      <p:sp>
        <p:nvSpPr>
          <p:cNvPr id="430" name="Google Shape;430;p40"/>
          <p:cNvSpPr txBox="1"/>
          <p:nvPr/>
        </p:nvSpPr>
        <p:spPr>
          <a:xfrm>
            <a:off x="1579800" y="4227700"/>
            <a:ext cx="6594000" cy="4515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Fig. 3:</a:t>
            </a:r>
            <a:r>
              <a:rPr lang="en-GB" sz="1300">
                <a:solidFill>
                  <a:srgbClr val="FFFFFF"/>
                </a:solidFill>
                <a:latin typeface="Roboto Light"/>
                <a:ea typeface="Roboto Light"/>
                <a:cs typeface="Roboto Light"/>
                <a:sym typeface="Roboto Light"/>
              </a:rPr>
              <a:t> Impact of AI on employment</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41"/>
          <p:cNvSpPr txBox="1"/>
          <p:nvPr>
            <p:ph idx="1" type="body"/>
          </p:nvPr>
        </p:nvSpPr>
        <p:spPr>
          <a:xfrm>
            <a:off x="865625" y="278400"/>
            <a:ext cx="8016300" cy="13524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Font typeface="Roboto Light"/>
              <a:buChar char="●"/>
            </a:pPr>
            <a:r>
              <a:rPr i="1" lang="en-GB" sz="1500" u="sng"/>
              <a:t>Study done by Georgios Petropoulos with the assistance of  Nicolas Moës:</a:t>
            </a:r>
            <a:r>
              <a:rPr lang="en-GB" sz="1400"/>
              <a:t> </a:t>
            </a:r>
            <a:r>
              <a:rPr lang="en-GB" sz="1300"/>
              <a:t>This study concludes the following results regarding the impact of AI on employment:</a:t>
            </a:r>
            <a:endParaRPr sz="1300"/>
          </a:p>
          <a:p>
            <a:pPr indent="-317500" lvl="1" marL="1371600" rtl="0" algn="just">
              <a:lnSpc>
                <a:spcPct val="150000"/>
              </a:lnSpc>
              <a:spcBef>
                <a:spcPts val="0"/>
              </a:spcBef>
              <a:spcAft>
                <a:spcPts val="0"/>
              </a:spcAft>
              <a:buSzPts val="1400"/>
              <a:buFont typeface="Roboto Light"/>
              <a:buChar char="○"/>
            </a:pPr>
            <a:r>
              <a:rPr lang="en-GB" sz="1300">
                <a:latin typeface="Roboto Light"/>
                <a:ea typeface="Roboto Light"/>
                <a:cs typeface="Roboto Light"/>
                <a:sym typeface="Roboto Light"/>
              </a:rPr>
              <a:t>The EU so far has been the region with the most robots in operation, followed by the US while China is behind.</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p>
        </p:txBody>
      </p:sp>
      <p:pic>
        <p:nvPicPr>
          <p:cNvPr id="436" name="Google Shape;436;p41"/>
          <p:cNvPicPr preferRelativeResize="0"/>
          <p:nvPr/>
        </p:nvPicPr>
        <p:blipFill>
          <a:blip r:embed="rId3">
            <a:alphaModFix/>
          </a:blip>
          <a:stretch>
            <a:fillRect/>
          </a:stretch>
        </p:blipFill>
        <p:spPr>
          <a:xfrm>
            <a:off x="1411450" y="1630800"/>
            <a:ext cx="6924650" cy="3023450"/>
          </a:xfrm>
          <a:prstGeom prst="rect">
            <a:avLst/>
          </a:prstGeom>
          <a:noFill/>
          <a:ln cap="flat" cmpd="sng" w="19050">
            <a:solidFill>
              <a:schemeClr val="lt2"/>
            </a:solidFill>
            <a:prstDash val="solid"/>
            <a:round/>
            <a:headEnd len="sm" w="sm" type="none"/>
            <a:tailEnd len="sm" w="sm" type="none"/>
          </a:ln>
        </p:spPr>
      </p:pic>
      <p:sp>
        <p:nvSpPr>
          <p:cNvPr id="437" name="Google Shape;437;p41"/>
          <p:cNvSpPr txBox="1"/>
          <p:nvPr/>
        </p:nvSpPr>
        <p:spPr>
          <a:xfrm>
            <a:off x="1417550" y="4654250"/>
            <a:ext cx="6924600" cy="3639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Fig. 4:</a:t>
            </a:r>
            <a:r>
              <a:rPr lang="en-GB" sz="1300">
                <a:solidFill>
                  <a:srgbClr val="FFFFFF"/>
                </a:solidFill>
                <a:latin typeface="Roboto Light"/>
                <a:ea typeface="Roboto Light"/>
                <a:cs typeface="Roboto Light"/>
                <a:sym typeface="Roboto Light"/>
              </a:rPr>
              <a:t> No. of operational industrial robots per thousands of workers in China, EU and US.</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42"/>
          <p:cNvSpPr txBox="1"/>
          <p:nvPr>
            <p:ph idx="1" type="body"/>
          </p:nvPr>
        </p:nvSpPr>
        <p:spPr>
          <a:xfrm>
            <a:off x="978525" y="558700"/>
            <a:ext cx="7903500" cy="722700"/>
          </a:xfrm>
          <a:prstGeom prst="rect">
            <a:avLst/>
          </a:prstGeom>
        </p:spPr>
        <p:txBody>
          <a:bodyPr anchorCtr="0" anchor="t" bIns="91425" lIns="91425" spcFirstLastPara="1" rIns="91425" wrap="square" tIns="91425">
            <a:noAutofit/>
          </a:bodyPr>
          <a:lstStyle/>
          <a:p>
            <a:pPr indent="-317500" lvl="0" marL="914400" rtl="0" algn="just">
              <a:spcBef>
                <a:spcPts val="0"/>
              </a:spcBef>
              <a:spcAft>
                <a:spcPts val="0"/>
              </a:spcAft>
              <a:buSzPts val="1400"/>
              <a:buFont typeface="Roboto Light"/>
              <a:buChar char="○"/>
            </a:pPr>
            <a:r>
              <a:rPr lang="en-GB" sz="1300"/>
              <a:t>The EU automotive industry has introduced by far the most industrial robots in its production process, followed by the plastic and chemicals sector.</a:t>
            </a:r>
            <a:endParaRPr sz="1300"/>
          </a:p>
        </p:txBody>
      </p:sp>
      <p:pic>
        <p:nvPicPr>
          <p:cNvPr id="443" name="Google Shape;443;p42"/>
          <p:cNvPicPr preferRelativeResize="0"/>
          <p:nvPr/>
        </p:nvPicPr>
        <p:blipFill>
          <a:blip r:embed="rId3">
            <a:alphaModFix/>
          </a:blip>
          <a:stretch>
            <a:fillRect/>
          </a:stretch>
        </p:blipFill>
        <p:spPr>
          <a:xfrm>
            <a:off x="1324013" y="1433800"/>
            <a:ext cx="7212524" cy="3019200"/>
          </a:xfrm>
          <a:prstGeom prst="rect">
            <a:avLst/>
          </a:prstGeom>
          <a:noFill/>
          <a:ln cap="flat" cmpd="sng" w="19050">
            <a:solidFill>
              <a:schemeClr val="lt2"/>
            </a:solidFill>
            <a:prstDash val="solid"/>
            <a:round/>
            <a:headEnd len="sm" w="sm" type="none"/>
            <a:tailEnd len="sm" w="sm" type="none"/>
          </a:ln>
        </p:spPr>
      </p:pic>
      <p:sp>
        <p:nvSpPr>
          <p:cNvPr id="444" name="Google Shape;444;p42"/>
          <p:cNvSpPr txBox="1"/>
          <p:nvPr/>
        </p:nvSpPr>
        <p:spPr>
          <a:xfrm>
            <a:off x="1324025" y="4453000"/>
            <a:ext cx="7212600" cy="3639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Fig. 5:</a:t>
            </a:r>
            <a:r>
              <a:rPr lang="en-GB" sz="1300">
                <a:solidFill>
                  <a:srgbClr val="FFFFFF"/>
                </a:solidFill>
                <a:latin typeface="Roboto Light"/>
                <a:ea typeface="Roboto Light"/>
                <a:cs typeface="Roboto Light"/>
                <a:sym typeface="Roboto Light"/>
              </a:rPr>
              <a:t> </a:t>
            </a:r>
            <a:r>
              <a:rPr lang="en-GB" sz="1300">
                <a:solidFill>
                  <a:srgbClr val="FFFFFF"/>
                </a:solidFill>
                <a:latin typeface="Roboto Light"/>
                <a:ea typeface="Roboto Light"/>
                <a:cs typeface="Roboto Light"/>
                <a:sym typeface="Roboto Light"/>
              </a:rPr>
              <a:t>Operational industrial robots density in different sectors in EU countries.</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43"/>
          <p:cNvSpPr txBox="1"/>
          <p:nvPr>
            <p:ph type="title"/>
          </p:nvPr>
        </p:nvSpPr>
        <p:spPr>
          <a:xfrm>
            <a:off x="1075225" y="381225"/>
            <a:ext cx="1989300" cy="328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GB">
                <a:latin typeface="Roboto"/>
                <a:ea typeface="Roboto"/>
                <a:cs typeface="Roboto"/>
                <a:sym typeface="Roboto"/>
              </a:rPr>
              <a:t>WORD CLOUD</a:t>
            </a:r>
            <a:endParaRPr b="1">
              <a:latin typeface="Roboto"/>
              <a:ea typeface="Roboto"/>
              <a:cs typeface="Roboto"/>
              <a:sym typeface="Roboto"/>
            </a:endParaRPr>
          </a:p>
        </p:txBody>
      </p:sp>
      <p:pic>
        <p:nvPicPr>
          <p:cNvPr id="450" name="Google Shape;450;p43"/>
          <p:cNvPicPr preferRelativeResize="0"/>
          <p:nvPr/>
        </p:nvPicPr>
        <p:blipFill rotWithShape="1">
          <a:blip r:embed="rId3">
            <a:alphaModFix/>
          </a:blip>
          <a:srcRect b="0" l="12126" r="11461" t="0"/>
          <a:stretch/>
        </p:blipFill>
        <p:spPr>
          <a:xfrm>
            <a:off x="4003750" y="138000"/>
            <a:ext cx="4731374" cy="4854950"/>
          </a:xfrm>
          <a:prstGeom prst="rect">
            <a:avLst/>
          </a:prstGeom>
          <a:noFill/>
          <a:ln>
            <a:noFill/>
          </a:ln>
        </p:spPr>
      </p:pic>
      <p:sp>
        <p:nvSpPr>
          <p:cNvPr id="451" name="Google Shape;451;p43"/>
          <p:cNvSpPr txBox="1"/>
          <p:nvPr/>
        </p:nvSpPr>
        <p:spPr>
          <a:xfrm>
            <a:off x="301075" y="3725900"/>
            <a:ext cx="3537600" cy="1267200"/>
          </a:xfrm>
          <a:prstGeom prst="rect">
            <a:avLst/>
          </a:prstGeom>
          <a:noFill/>
          <a:ln>
            <a:noFill/>
          </a:ln>
        </p:spPr>
        <p:txBody>
          <a:bodyPr anchorCtr="0" anchor="ctr" bIns="91425" lIns="91425" spcFirstLastPara="1" rIns="91425" wrap="square" tIns="91425">
            <a:noAutofit/>
          </a:bodyPr>
          <a:lstStyle/>
          <a:p>
            <a:pPr indent="0" lvl="0" marL="0" rtl="0" algn="just">
              <a:spcBef>
                <a:spcPts val="0"/>
              </a:spcBef>
              <a:spcAft>
                <a:spcPts val="0"/>
              </a:spcAft>
              <a:buNone/>
            </a:pPr>
            <a:r>
              <a:rPr b="1" lang="en-GB" sz="1300">
                <a:solidFill>
                  <a:srgbClr val="FFFFFF"/>
                </a:solidFill>
                <a:latin typeface="Roboto"/>
                <a:ea typeface="Roboto"/>
                <a:cs typeface="Roboto"/>
                <a:sym typeface="Roboto"/>
              </a:rPr>
              <a:t>Fig. 6:</a:t>
            </a:r>
            <a:r>
              <a:rPr lang="en-GB" sz="1300">
                <a:solidFill>
                  <a:srgbClr val="FFFFFF"/>
                </a:solidFill>
                <a:latin typeface="Roboto Light"/>
                <a:ea typeface="Roboto Light"/>
                <a:cs typeface="Roboto Light"/>
                <a:sym typeface="Roboto Light"/>
              </a:rPr>
              <a:t> Word cloud showing visual representation of text data used on this project, typically used to depict keyword metadata (tags) or to visualize free form text.</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44"/>
          <p:cNvSpPr txBox="1"/>
          <p:nvPr>
            <p:ph type="title"/>
          </p:nvPr>
        </p:nvSpPr>
        <p:spPr>
          <a:xfrm>
            <a:off x="1297500" y="3937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CONCLUSION</a:t>
            </a:r>
            <a:endParaRPr b="1">
              <a:latin typeface="Roboto"/>
              <a:ea typeface="Roboto"/>
              <a:cs typeface="Roboto"/>
              <a:sym typeface="Roboto"/>
            </a:endParaRPr>
          </a:p>
        </p:txBody>
      </p:sp>
      <p:sp>
        <p:nvSpPr>
          <p:cNvPr id="457" name="Google Shape;457;p44"/>
          <p:cNvSpPr txBox="1"/>
          <p:nvPr>
            <p:ph idx="1" type="body"/>
          </p:nvPr>
        </p:nvSpPr>
        <p:spPr>
          <a:xfrm>
            <a:off x="1003600" y="991050"/>
            <a:ext cx="7931100" cy="38700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300"/>
              <a:t>This project analyzes the attitude of firms toward Artificial Intelligence (AI) as well as their views regarding the impacts of these new technologies on future business and employment prospects.</a:t>
            </a:r>
            <a:endParaRPr sz="1300"/>
          </a:p>
          <a:p>
            <a:pPr indent="0" lvl="0" marL="0" rtl="0" algn="just">
              <a:lnSpc>
                <a:spcPct val="150000"/>
              </a:lnSpc>
              <a:spcBef>
                <a:spcPts val="0"/>
              </a:spcBef>
              <a:spcAft>
                <a:spcPts val="0"/>
              </a:spcAft>
              <a:buNone/>
            </a:pPr>
            <a:r>
              <a:t/>
            </a:r>
            <a:endParaRPr sz="1300"/>
          </a:p>
          <a:p>
            <a:pPr indent="0" lvl="0" marL="0" rtl="0" algn="just">
              <a:lnSpc>
                <a:spcPct val="150000"/>
              </a:lnSpc>
              <a:spcBef>
                <a:spcPts val="0"/>
              </a:spcBef>
              <a:spcAft>
                <a:spcPts val="0"/>
              </a:spcAft>
              <a:buNone/>
            </a:pPr>
            <a:r>
              <a:rPr lang="en-GB" sz="1300"/>
              <a:t>Although this study is limited to simple calculations from cross-sectional survey data and the information regarding the AI-related technologies includes subjective assessments, it presents novel findings regarding this topic. The results of this study indicate the following:</a:t>
            </a:r>
            <a:endParaRPr sz="1300"/>
          </a:p>
          <a:p>
            <a:pPr indent="0" lvl="0" marL="0" rtl="0" algn="just">
              <a:lnSpc>
                <a:spcPct val="150000"/>
              </a:lnSpc>
              <a:spcBef>
                <a:spcPts val="0"/>
              </a:spcBef>
              <a:spcAft>
                <a:spcPts val="0"/>
              </a:spcAft>
              <a:buNone/>
            </a:pPr>
            <a:r>
              <a:t/>
            </a:r>
            <a:endParaRPr sz="1300"/>
          </a:p>
          <a:p>
            <a:pPr indent="-311150" lvl="0" marL="457200" rtl="0" algn="just">
              <a:lnSpc>
                <a:spcPct val="150000"/>
              </a:lnSpc>
              <a:spcBef>
                <a:spcPts val="0"/>
              </a:spcBef>
              <a:spcAft>
                <a:spcPts val="0"/>
              </a:spcAft>
              <a:buSzPts val="1300"/>
              <a:buChar char="●"/>
            </a:pPr>
            <a:r>
              <a:rPr lang="en-GB" sz="1300"/>
              <a:t>Firms operating in the service sector generally have a positive attitude toward the use of </a:t>
            </a:r>
            <a:r>
              <a:rPr b="1" i="1" lang="en-GB" sz="1300">
                <a:latin typeface="Roboto"/>
                <a:ea typeface="Roboto"/>
                <a:cs typeface="Roboto"/>
                <a:sym typeface="Roboto"/>
              </a:rPr>
              <a:t>Artificial Intelligence.</a:t>
            </a:r>
            <a:r>
              <a:rPr lang="en-GB" sz="1300"/>
              <a:t> This finding suggests that we should pay attention to </a:t>
            </a:r>
            <a:r>
              <a:rPr b="1" i="1" lang="en-GB" sz="1300">
                <a:latin typeface="Roboto"/>
                <a:ea typeface="Roboto"/>
                <a:cs typeface="Roboto"/>
                <a:sym typeface="Roboto"/>
              </a:rPr>
              <a:t>“AI-using industries”</a:t>
            </a:r>
            <a:r>
              <a:rPr lang="en-GB" sz="1300"/>
              <a:t> including a large number of service industries, similar to the experience from the </a:t>
            </a:r>
            <a:r>
              <a:rPr b="1" i="1" lang="en-GB" sz="1300">
                <a:latin typeface="Roboto"/>
                <a:ea typeface="Roboto"/>
                <a:cs typeface="Roboto"/>
                <a:sym typeface="Roboto"/>
              </a:rPr>
              <a:t>“IT revolution”</a:t>
            </a:r>
            <a:r>
              <a:rPr lang="en-GB" sz="1300"/>
              <a:t>. Because improving productivity performance of the service sector is imperative to enhance the potential growth rate of advanced economies, diffusion and application of AI-related technologies in the service sector are highly expected.</a:t>
            </a:r>
            <a:endParaRPr sz="1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5"/>
          <p:cNvSpPr txBox="1"/>
          <p:nvPr>
            <p:ph idx="1" type="body"/>
          </p:nvPr>
        </p:nvSpPr>
        <p:spPr>
          <a:xfrm>
            <a:off x="865625" y="577075"/>
            <a:ext cx="8016300" cy="4164900"/>
          </a:xfrm>
          <a:prstGeom prst="rect">
            <a:avLst/>
          </a:prstGeom>
        </p:spPr>
        <p:txBody>
          <a:bodyPr anchorCtr="0" anchor="ctr" bIns="91425" lIns="91425" spcFirstLastPara="1" rIns="91425" wrap="square" tIns="91425">
            <a:noAutofit/>
          </a:bodyPr>
          <a:lstStyle/>
          <a:p>
            <a:pPr indent="-311150" lvl="0" marL="457200" rtl="0" algn="just">
              <a:lnSpc>
                <a:spcPct val="150000"/>
              </a:lnSpc>
              <a:spcBef>
                <a:spcPts val="0"/>
              </a:spcBef>
              <a:spcAft>
                <a:spcPts val="0"/>
              </a:spcAft>
              <a:buSzPts val="1300"/>
              <a:buChar char="●"/>
            </a:pPr>
            <a:r>
              <a:rPr lang="en-GB" sz="1300"/>
              <a:t>AI and the skill level of the </a:t>
            </a:r>
            <a:r>
              <a:rPr lang="en-GB" sz="1300"/>
              <a:t>firm's</a:t>
            </a:r>
            <a:r>
              <a:rPr lang="en-GB" sz="1300"/>
              <a:t>’ employees are complementary. In particular, we should pay attention to the strong complementarity found at the relatively higher end of the skill distribution. This finding suggests that in order to accelerate the development and diffusion of </a:t>
            </a:r>
            <a:r>
              <a:rPr b="1" i="1" lang="en-GB" sz="1300">
                <a:latin typeface="Roboto"/>
                <a:ea typeface="Roboto"/>
                <a:cs typeface="Roboto"/>
                <a:sym typeface="Roboto"/>
              </a:rPr>
              <a:t>AI-related technologies</a:t>
            </a:r>
            <a:r>
              <a:rPr lang="en-GB" sz="1300"/>
              <a:t> and, at the same time, to maintain employment opportunities, it is necessary to upgrade human capital, such as increasing the number of employees with postgraduate education.</a:t>
            </a:r>
            <a:endParaRPr sz="1300"/>
          </a:p>
          <a:p>
            <a:pPr indent="0" lvl="0" marL="0" rtl="0" algn="just">
              <a:lnSpc>
                <a:spcPct val="150000"/>
              </a:lnSpc>
              <a:spcBef>
                <a:spcPts val="0"/>
              </a:spcBef>
              <a:spcAft>
                <a:spcPts val="0"/>
              </a:spcAft>
              <a:buNone/>
            </a:pPr>
            <a:r>
              <a:t/>
            </a:r>
            <a:endParaRPr sz="1300"/>
          </a:p>
          <a:p>
            <a:pPr indent="-311150" lvl="0" marL="457200" rtl="0" algn="just">
              <a:lnSpc>
                <a:spcPct val="150000"/>
              </a:lnSpc>
              <a:spcBef>
                <a:spcPts val="0"/>
              </a:spcBef>
              <a:spcAft>
                <a:spcPts val="0"/>
              </a:spcAft>
              <a:buSzPts val="1300"/>
              <a:buChar char="●"/>
            </a:pPr>
            <a:r>
              <a:rPr lang="en-GB" sz="1300"/>
              <a:t>Firms operating in global markets reported a positive attitude toward the impact of AI-related technologies, indicating that </a:t>
            </a:r>
            <a:r>
              <a:rPr b="1" i="1" lang="en-GB" sz="1300">
                <a:latin typeface="Roboto"/>
                <a:ea typeface="Roboto"/>
                <a:cs typeface="Roboto"/>
                <a:sym typeface="Roboto"/>
              </a:rPr>
              <a:t>globalization of economic activities</a:t>
            </a:r>
            <a:r>
              <a:rPr lang="en-GB" sz="1300"/>
              <a:t>, such as expanding </a:t>
            </a:r>
            <a:r>
              <a:rPr b="1" i="1" lang="en-GB" sz="1300">
                <a:latin typeface="Roboto"/>
                <a:ea typeface="Roboto"/>
                <a:cs typeface="Roboto"/>
                <a:sym typeface="Roboto"/>
              </a:rPr>
              <a:t>Economic Partnership Agreements (EPAs)</a:t>
            </a:r>
            <a:r>
              <a:rPr lang="en-GB" sz="1300"/>
              <a:t>, will facilitate the development and diffusion of AI-related innovations, and active investment in utilizing these new technologies will promote further globalization of economic activities.</a:t>
            </a:r>
            <a:endParaRPr sz="13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46"/>
          <p:cNvSpPr txBox="1"/>
          <p:nvPr>
            <p:ph type="title"/>
          </p:nvPr>
        </p:nvSpPr>
        <p:spPr>
          <a:xfrm>
            <a:off x="1297500" y="3937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REFERENCES</a:t>
            </a:r>
            <a:endParaRPr b="1">
              <a:latin typeface="Roboto"/>
              <a:ea typeface="Roboto"/>
              <a:cs typeface="Roboto"/>
              <a:sym typeface="Roboto"/>
            </a:endParaRPr>
          </a:p>
        </p:txBody>
      </p:sp>
      <p:sp>
        <p:nvSpPr>
          <p:cNvPr id="468" name="Google Shape;468;p46"/>
          <p:cNvSpPr txBox="1"/>
          <p:nvPr>
            <p:ph idx="1" type="body"/>
          </p:nvPr>
        </p:nvSpPr>
        <p:spPr>
          <a:xfrm>
            <a:off x="991075" y="1034150"/>
            <a:ext cx="7931100" cy="3870000"/>
          </a:xfrm>
          <a:prstGeom prst="rect">
            <a:avLst/>
          </a:prstGeom>
        </p:spPr>
        <p:txBody>
          <a:bodyPr anchorCtr="0" anchor="t" bIns="91425" lIns="91425" spcFirstLastPara="1" rIns="91425" wrap="square" tIns="91425">
            <a:noAutofit/>
          </a:bodyPr>
          <a:lstStyle/>
          <a:p>
            <a:pPr indent="-304800" lvl="0" marL="457200" rtl="0" algn="just">
              <a:lnSpc>
                <a:spcPct val="150000"/>
              </a:lnSpc>
              <a:spcBef>
                <a:spcPts val="0"/>
              </a:spcBef>
              <a:spcAft>
                <a:spcPts val="0"/>
              </a:spcAft>
              <a:buClr>
                <a:srgbClr val="FFFFFF"/>
              </a:buClr>
              <a:buSzPts val="1200"/>
              <a:buFont typeface="Roboto"/>
              <a:buAutoNum type="arabicPeriod"/>
            </a:pPr>
            <a:r>
              <a:rPr lang="en-GB" sz="1200">
                <a:solidFill>
                  <a:srgbClr val="FFFFFF"/>
                </a:solidFill>
                <a:latin typeface="Roboto Light"/>
                <a:ea typeface="Roboto Light"/>
                <a:cs typeface="Roboto Light"/>
                <a:sym typeface="Roboto Light"/>
              </a:rPr>
              <a:t>Artificial Intelligence</a:t>
            </a:r>
            <a:endParaRPr sz="1200">
              <a:solidFill>
                <a:srgbClr val="FFFFFF"/>
              </a:solidFill>
              <a:latin typeface="Roboto Light"/>
              <a:ea typeface="Roboto Light"/>
              <a:cs typeface="Roboto Light"/>
              <a:sym typeface="Roboto Light"/>
            </a:endParaRPr>
          </a:p>
          <a:p>
            <a:pPr indent="0" lvl="0" marL="457200" rtl="0" algn="just">
              <a:lnSpc>
                <a:spcPct val="150000"/>
              </a:lnSpc>
              <a:spcBef>
                <a:spcPts val="0"/>
              </a:spcBef>
              <a:spcAft>
                <a:spcPts val="0"/>
              </a:spcAft>
              <a:buNone/>
            </a:pPr>
            <a:r>
              <a:rPr lang="en-GB" sz="1200">
                <a:solidFill>
                  <a:srgbClr val="FFFFFF"/>
                </a:solidFill>
                <a:latin typeface="Roboto Light"/>
                <a:ea typeface="Roboto Light"/>
                <a:cs typeface="Roboto Light"/>
                <a:sym typeface="Roboto Light"/>
              </a:rPr>
              <a:t>From:	</a:t>
            </a:r>
            <a:r>
              <a:rPr lang="en-GB" sz="1200" u="sng">
                <a:solidFill>
                  <a:srgbClr val="1155CC"/>
                </a:solidFill>
                <a:latin typeface="Roboto Light"/>
                <a:ea typeface="Roboto Light"/>
                <a:cs typeface="Roboto Light"/>
                <a:sym typeface="Roboto Light"/>
                <a:hlinkClick r:id="rId3">
                  <a:extLst>
                    <a:ext uri="{A12FA001-AC4F-418D-AE19-62706E023703}">
                      <ahyp:hlinkClr val="tx"/>
                    </a:ext>
                  </a:extLst>
                </a:hlinkClick>
              </a:rPr>
              <a:t>https://plato.stanford.edu/entries/artificial-intelligence/</a:t>
            </a:r>
            <a:endParaRPr sz="1200">
              <a:solidFill>
                <a:srgbClr val="1155CC"/>
              </a:solidFill>
              <a:latin typeface="Roboto Light"/>
              <a:ea typeface="Roboto Light"/>
              <a:cs typeface="Roboto Light"/>
              <a:sym typeface="Roboto Light"/>
            </a:endParaRPr>
          </a:p>
          <a:p>
            <a:pPr indent="0" lvl="0" marL="457200" rtl="0" algn="just">
              <a:lnSpc>
                <a:spcPct val="150000"/>
              </a:lnSpc>
              <a:spcBef>
                <a:spcPts val="0"/>
              </a:spcBef>
              <a:spcAft>
                <a:spcPts val="0"/>
              </a:spcAft>
              <a:buNone/>
            </a:pPr>
            <a:r>
              <a:rPr lang="en-GB" sz="1200">
                <a:solidFill>
                  <a:srgbClr val="1155CC"/>
                </a:solidFill>
                <a:latin typeface="Roboto Light"/>
                <a:ea typeface="Roboto Light"/>
                <a:cs typeface="Roboto Light"/>
                <a:sym typeface="Roboto Light"/>
              </a:rPr>
              <a:t>	</a:t>
            </a:r>
            <a:r>
              <a:rPr lang="en-GB" sz="1200" u="sng">
                <a:solidFill>
                  <a:srgbClr val="1155CC"/>
                </a:solidFill>
                <a:latin typeface="Roboto Light"/>
                <a:ea typeface="Roboto Light"/>
                <a:cs typeface="Roboto Light"/>
                <a:sym typeface="Roboto Light"/>
                <a:hlinkClick r:id="rId4">
                  <a:extLst>
                    <a:ext uri="{A12FA001-AC4F-418D-AE19-62706E023703}">
                      <ahyp:hlinkClr val="tx"/>
                    </a:ext>
                  </a:extLst>
                </a:hlinkClick>
              </a:rPr>
              <a:t>https://www.investopedia.com/terms/a/artificial-intelligence-ai.asp</a:t>
            </a:r>
            <a:endParaRPr sz="1200">
              <a:solidFill>
                <a:srgbClr val="1155CC"/>
              </a:solidFill>
              <a:latin typeface="Roboto Light"/>
              <a:ea typeface="Roboto Light"/>
              <a:cs typeface="Roboto Light"/>
              <a:sym typeface="Roboto Light"/>
            </a:endParaRPr>
          </a:p>
          <a:p>
            <a:pPr indent="0" lvl="0" marL="457200" rtl="0" algn="just">
              <a:lnSpc>
                <a:spcPct val="150000"/>
              </a:lnSpc>
              <a:spcBef>
                <a:spcPts val="0"/>
              </a:spcBef>
              <a:spcAft>
                <a:spcPts val="0"/>
              </a:spcAft>
              <a:buNone/>
            </a:pPr>
            <a:r>
              <a:rPr lang="en-GB" sz="1200">
                <a:solidFill>
                  <a:srgbClr val="1155CC"/>
                </a:solidFill>
                <a:latin typeface="Roboto Light"/>
                <a:ea typeface="Roboto Light"/>
                <a:cs typeface="Roboto Light"/>
                <a:sym typeface="Roboto Light"/>
              </a:rPr>
              <a:t>	</a:t>
            </a:r>
            <a:r>
              <a:rPr lang="en-GB" sz="1200" u="sng">
                <a:solidFill>
                  <a:srgbClr val="1155CC"/>
                </a:solidFill>
                <a:latin typeface="Roboto Light"/>
                <a:ea typeface="Roboto Light"/>
                <a:cs typeface="Roboto Light"/>
                <a:sym typeface="Roboto Light"/>
                <a:hlinkClick r:id="rId5">
                  <a:extLst>
                    <a:ext uri="{A12FA001-AC4F-418D-AE19-62706E023703}">
                      <ahyp:hlinkClr val="tx"/>
                    </a:ext>
                  </a:extLst>
                </a:hlinkClick>
              </a:rPr>
              <a:t>http://sitn.hms.harvard.edu/flash/2017/history-artificial-intelligence/</a:t>
            </a:r>
            <a:endParaRPr sz="1200">
              <a:solidFill>
                <a:srgbClr val="1155CC"/>
              </a:solidFill>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200">
              <a:solidFill>
                <a:srgbClr val="FFFFFF"/>
              </a:solidFill>
              <a:latin typeface="Roboto Light"/>
              <a:ea typeface="Roboto Light"/>
              <a:cs typeface="Roboto Light"/>
              <a:sym typeface="Roboto Light"/>
            </a:endParaRPr>
          </a:p>
          <a:p>
            <a:pPr indent="-304800" lvl="0" marL="457200" rtl="0" algn="just">
              <a:lnSpc>
                <a:spcPct val="150000"/>
              </a:lnSpc>
              <a:spcBef>
                <a:spcPts val="0"/>
              </a:spcBef>
              <a:spcAft>
                <a:spcPts val="0"/>
              </a:spcAft>
              <a:buClr>
                <a:srgbClr val="FFFFFF"/>
              </a:buClr>
              <a:buSzPts val="1200"/>
              <a:buFont typeface="Roboto"/>
              <a:buAutoNum type="arabicPeriod"/>
            </a:pPr>
            <a:r>
              <a:rPr lang="en-GB" sz="1200">
                <a:solidFill>
                  <a:srgbClr val="FFFFFF"/>
                </a:solidFill>
                <a:latin typeface="Roboto Light"/>
                <a:ea typeface="Roboto Light"/>
                <a:cs typeface="Roboto Light"/>
                <a:sym typeface="Roboto Light"/>
              </a:rPr>
              <a:t>Fernald, J.G. (2015), “Productivity and Potential Output before, during, and after the Great Recession,” in NBER Macroeconomics Annual 2014, edited by J.A. Parker, and M. Woodford. Chicago: University of Chicago Press, 1–51.</a:t>
            </a:r>
            <a:endParaRPr sz="1200">
              <a:solidFill>
                <a:srgbClr val="FFFFFF"/>
              </a:solidFill>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200">
              <a:solidFill>
                <a:srgbClr val="FFFFFF"/>
              </a:solidFill>
              <a:latin typeface="Roboto Light"/>
              <a:ea typeface="Roboto Light"/>
              <a:cs typeface="Roboto Light"/>
              <a:sym typeface="Roboto Light"/>
            </a:endParaRPr>
          </a:p>
          <a:p>
            <a:pPr indent="-304800" lvl="0" marL="457200" rtl="0" algn="just">
              <a:lnSpc>
                <a:spcPct val="150000"/>
              </a:lnSpc>
              <a:spcBef>
                <a:spcPts val="0"/>
              </a:spcBef>
              <a:spcAft>
                <a:spcPts val="0"/>
              </a:spcAft>
              <a:buClr>
                <a:srgbClr val="FFFFFF"/>
              </a:buClr>
              <a:buSzPts val="1200"/>
              <a:buFont typeface="Roboto"/>
              <a:buAutoNum type="arabicPeriod"/>
            </a:pPr>
            <a:r>
              <a:rPr lang="en-GB" sz="1200">
                <a:solidFill>
                  <a:srgbClr val="FFFFFF"/>
                </a:solidFill>
                <a:latin typeface="Roboto Light"/>
                <a:ea typeface="Roboto Light"/>
                <a:cs typeface="Roboto Light"/>
                <a:sym typeface="Roboto Light"/>
              </a:rPr>
              <a:t>Frey, C.B., and M.A. Osborne (2013), “The Future of Employment: How Susceptible Are Jobs to Computerisation?” mimeograph, Oxford Martin School.</a:t>
            </a:r>
            <a:endParaRPr sz="1200">
              <a:solidFill>
                <a:srgbClr val="FFFFFF"/>
              </a:solidFill>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200">
              <a:solidFill>
                <a:srgbClr val="FFFFFF"/>
              </a:solidFill>
              <a:latin typeface="Roboto Light"/>
              <a:ea typeface="Roboto Light"/>
              <a:cs typeface="Roboto Light"/>
              <a:sym typeface="Roboto Light"/>
            </a:endParaRPr>
          </a:p>
          <a:p>
            <a:pPr indent="-304800" lvl="0" marL="457200" rtl="0" algn="just">
              <a:lnSpc>
                <a:spcPct val="150000"/>
              </a:lnSpc>
              <a:spcBef>
                <a:spcPts val="0"/>
              </a:spcBef>
              <a:spcAft>
                <a:spcPts val="0"/>
              </a:spcAft>
              <a:buClr>
                <a:srgbClr val="FFFFFF"/>
              </a:buClr>
              <a:buSzPts val="1200"/>
              <a:buFont typeface="Roboto"/>
              <a:buAutoNum type="arabicPeriod"/>
            </a:pPr>
            <a:r>
              <a:rPr lang="en-GB" sz="1200">
                <a:solidFill>
                  <a:srgbClr val="FFFFFF"/>
                </a:solidFill>
                <a:latin typeface="Roboto Light"/>
                <a:ea typeface="Roboto Light"/>
                <a:cs typeface="Roboto Light"/>
                <a:sym typeface="Roboto Light"/>
              </a:rPr>
              <a:t>Morikawa, M. (2016), “The Effects of AI and Robotics on Business and Employment: Evidence from a Survey on Japanese Firms,” RIETI Discussion Paper, 16-E-066.</a:t>
            </a:r>
            <a:endParaRPr sz="1200">
              <a:solidFill>
                <a:srgbClr val="FFFFFF"/>
              </a:solidFill>
              <a:latin typeface="Roboto Light"/>
              <a:ea typeface="Roboto Light"/>
              <a:cs typeface="Roboto Light"/>
              <a:sym typeface="Roboto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47"/>
          <p:cNvSpPr txBox="1"/>
          <p:nvPr>
            <p:ph idx="1" type="body"/>
          </p:nvPr>
        </p:nvSpPr>
        <p:spPr>
          <a:xfrm>
            <a:off x="978525" y="253900"/>
            <a:ext cx="7903500" cy="4827000"/>
          </a:xfrm>
          <a:prstGeom prst="rect">
            <a:avLst/>
          </a:prstGeom>
        </p:spPr>
        <p:txBody>
          <a:bodyPr anchorCtr="0" anchor="t" bIns="91425" lIns="91425" spcFirstLastPara="1" rIns="91425" wrap="square" tIns="91425">
            <a:noAutofit/>
          </a:bodyPr>
          <a:lstStyle/>
          <a:p>
            <a:pPr indent="-311150" lvl="0" marL="457200" rtl="0" algn="just">
              <a:lnSpc>
                <a:spcPct val="145000"/>
              </a:lnSpc>
              <a:spcBef>
                <a:spcPts val="0"/>
              </a:spcBef>
              <a:spcAft>
                <a:spcPts val="0"/>
              </a:spcAft>
              <a:buSzPts val="1300"/>
              <a:buAutoNum type="arabicPeriod" startAt="5"/>
            </a:pPr>
            <a:r>
              <a:rPr lang="en-GB"/>
              <a:t>Morikawa, M. (2015), “Postgraduate Education and Labor Market Outcomes: An Empirical Analysis Using Micro Data from Japan,” Industrial Relations 54, 499–520.</a:t>
            </a:r>
            <a:endParaRPr/>
          </a:p>
          <a:p>
            <a:pPr indent="0" lvl="0" marL="0" rtl="0" algn="just">
              <a:lnSpc>
                <a:spcPct val="145000"/>
              </a:lnSpc>
              <a:spcBef>
                <a:spcPts val="0"/>
              </a:spcBef>
              <a:spcAft>
                <a:spcPts val="0"/>
              </a:spcAft>
              <a:buNone/>
            </a:pPr>
            <a:r>
              <a:t/>
            </a:r>
            <a:endParaRPr/>
          </a:p>
          <a:p>
            <a:pPr indent="-311150" lvl="0" marL="457200" rtl="0" algn="just">
              <a:lnSpc>
                <a:spcPct val="145000"/>
              </a:lnSpc>
              <a:spcBef>
                <a:spcPts val="0"/>
              </a:spcBef>
              <a:spcAft>
                <a:spcPts val="0"/>
              </a:spcAft>
              <a:buSzPts val="1300"/>
              <a:buAutoNum type="arabicPeriod" startAt="5"/>
            </a:pPr>
            <a:r>
              <a:rPr lang="en-GB"/>
              <a:t>Toward understanding the impact of artificial intelligence on labor</a:t>
            </a:r>
            <a:endParaRPr/>
          </a:p>
          <a:p>
            <a:pPr indent="0" lvl="0" marL="457200" rtl="0" algn="just">
              <a:lnSpc>
                <a:spcPct val="145000"/>
              </a:lnSpc>
              <a:spcBef>
                <a:spcPts val="0"/>
              </a:spcBef>
              <a:spcAft>
                <a:spcPts val="0"/>
              </a:spcAft>
              <a:buNone/>
            </a:pPr>
            <a:r>
              <a:rPr lang="en-GB"/>
              <a:t>From : </a:t>
            </a:r>
            <a:r>
              <a:rPr lang="en-GB" u="sng">
                <a:solidFill>
                  <a:srgbClr val="1155CC"/>
                </a:solidFill>
                <a:hlinkClick r:id="rId3">
                  <a:extLst>
                    <a:ext uri="{A12FA001-AC4F-418D-AE19-62706E023703}">
                      <ahyp:hlinkClr val="tx"/>
                    </a:ext>
                  </a:extLst>
                </a:hlinkClick>
              </a:rPr>
              <a:t>https://www.pnas.org/content/116/14/6531</a:t>
            </a:r>
            <a:endParaRPr>
              <a:solidFill>
                <a:srgbClr val="1155CC"/>
              </a:solidFill>
            </a:endParaRPr>
          </a:p>
          <a:p>
            <a:pPr indent="0" lvl="0" marL="457200" rtl="0" algn="just">
              <a:lnSpc>
                <a:spcPct val="145000"/>
              </a:lnSpc>
              <a:spcBef>
                <a:spcPts val="0"/>
              </a:spcBef>
              <a:spcAft>
                <a:spcPts val="0"/>
              </a:spcAft>
              <a:buNone/>
            </a:pPr>
            <a:r>
              <a:t/>
            </a:r>
            <a:endParaRPr/>
          </a:p>
          <a:p>
            <a:pPr indent="-311150" lvl="0" marL="457200" rtl="0" algn="just">
              <a:lnSpc>
                <a:spcPct val="145000"/>
              </a:lnSpc>
              <a:spcBef>
                <a:spcPts val="0"/>
              </a:spcBef>
              <a:spcAft>
                <a:spcPts val="0"/>
              </a:spcAft>
              <a:buSzPts val="1300"/>
              <a:buAutoNum type="arabicPeriod" startAt="5"/>
            </a:pPr>
            <a:r>
              <a:rPr lang="en-GB"/>
              <a:t>THE IMPACT OF ARTIFICIAL INTELLIGENCE ON EMPLOYMENT By Georgios Petropoulos</a:t>
            </a:r>
            <a:endParaRPr/>
          </a:p>
          <a:p>
            <a:pPr indent="0" lvl="0" marL="457200" rtl="0" algn="just">
              <a:lnSpc>
                <a:spcPct val="145000"/>
              </a:lnSpc>
              <a:spcBef>
                <a:spcPts val="0"/>
              </a:spcBef>
              <a:spcAft>
                <a:spcPts val="0"/>
              </a:spcAft>
              <a:buNone/>
            </a:pPr>
            <a:r>
              <a:t/>
            </a:r>
            <a:endParaRPr/>
          </a:p>
          <a:p>
            <a:pPr indent="-311150" lvl="0" marL="457200" rtl="0" algn="just">
              <a:lnSpc>
                <a:spcPct val="145000"/>
              </a:lnSpc>
              <a:spcBef>
                <a:spcPts val="0"/>
              </a:spcBef>
              <a:spcAft>
                <a:spcPts val="0"/>
              </a:spcAft>
              <a:buSzPts val="1300"/>
              <a:buAutoNum type="arabicPeriod" startAt="5"/>
            </a:pPr>
            <a:r>
              <a:rPr lang="en-GB"/>
              <a:t>‘Do We Understand the Impact of Artificial Intelligence on Employment?’ published by Bruegel (Petropoulos 2017a). The superb research assistance by Nicolas Moës is gratefully acknowledged</a:t>
            </a:r>
            <a:endParaRPr/>
          </a:p>
          <a:p>
            <a:pPr indent="0" lvl="0" marL="457200" rtl="0" algn="just">
              <a:lnSpc>
                <a:spcPct val="145000"/>
              </a:lnSpc>
              <a:spcBef>
                <a:spcPts val="0"/>
              </a:spcBef>
              <a:spcAft>
                <a:spcPts val="0"/>
              </a:spcAft>
              <a:buNone/>
            </a:pPr>
            <a:r>
              <a:t/>
            </a:r>
            <a:endParaRPr/>
          </a:p>
          <a:p>
            <a:pPr indent="-311150" lvl="0" marL="457200" rtl="0" algn="just">
              <a:lnSpc>
                <a:spcPct val="145000"/>
              </a:lnSpc>
              <a:spcBef>
                <a:spcPts val="0"/>
              </a:spcBef>
              <a:spcAft>
                <a:spcPts val="0"/>
              </a:spcAft>
              <a:buSzPts val="1300"/>
              <a:buAutoNum type="arabicPeriod" startAt="5"/>
            </a:pPr>
            <a:r>
              <a:rPr lang="en-GB"/>
              <a:t>The Economist (2016), ‘Automation and Anxiety’, The Economist, 25 June, From:</a:t>
            </a:r>
            <a:r>
              <a:rPr lang="en-GB">
                <a:solidFill>
                  <a:srgbClr val="1B212C"/>
                </a:solidFill>
              </a:rPr>
              <a:t>:</a:t>
            </a:r>
            <a:r>
              <a:rPr lang="en-GB" u="sng">
                <a:solidFill>
                  <a:srgbClr val="1155CC"/>
                </a:solidFill>
                <a:hlinkClick r:id="rId4">
                  <a:extLst>
                    <a:ext uri="{A12FA001-AC4F-418D-AE19-62706E023703}">
                      <ahyp:hlinkClr val="tx"/>
                    </a:ext>
                  </a:extLst>
                </a:hlinkClick>
              </a:rPr>
              <a:t>http://www.economist.com/news/special-report/21700758-willsmarter-machines-cause-mass-unemployment-automation-and-anxiety</a:t>
            </a:r>
            <a:endParaRPr>
              <a:solidFill>
                <a:srgbClr val="1155CC"/>
              </a:solidFill>
            </a:endParaRPr>
          </a:p>
          <a:p>
            <a:pPr indent="0" lvl="0" marL="457200" rtl="0" algn="just">
              <a:lnSpc>
                <a:spcPct val="145000"/>
              </a:lnSpc>
              <a:spcBef>
                <a:spcPts val="0"/>
              </a:spcBef>
              <a:spcAft>
                <a:spcPts val="0"/>
              </a:spcAft>
              <a:buNone/>
            </a:pPr>
            <a:r>
              <a:t/>
            </a:r>
            <a:endParaRPr>
              <a:solidFill>
                <a:srgbClr val="FFFFFF"/>
              </a:solidFill>
            </a:endParaRPr>
          </a:p>
          <a:p>
            <a:pPr indent="-311150" lvl="0" marL="457200" rtl="0" algn="just">
              <a:lnSpc>
                <a:spcPct val="145000"/>
              </a:lnSpc>
              <a:spcBef>
                <a:spcPts val="0"/>
              </a:spcBef>
              <a:spcAft>
                <a:spcPts val="0"/>
              </a:spcAft>
              <a:buSzPts val="1300"/>
              <a:buAutoNum type="arabicPeriod" startAt="5"/>
            </a:pPr>
            <a:r>
              <a:rPr lang="en-GB"/>
              <a:t>Goos, M. and A. Manning (2007), ‘Lousy and Lovely Jobs: the Rising Polarization of Work in Britain’, The Review of Economics and Statistics, 89(1): 118–33.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0"/>
          <p:cNvSpPr txBox="1"/>
          <p:nvPr>
            <p:ph type="title"/>
          </p:nvPr>
        </p:nvSpPr>
        <p:spPr>
          <a:xfrm>
            <a:off x="535500" y="4468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TABLE OF CONTENTS</a:t>
            </a:r>
            <a:endParaRPr b="1">
              <a:latin typeface="Roboto"/>
              <a:ea typeface="Roboto"/>
              <a:cs typeface="Roboto"/>
              <a:sym typeface="Roboto"/>
            </a:endParaRPr>
          </a:p>
        </p:txBody>
      </p:sp>
      <p:sp>
        <p:nvSpPr>
          <p:cNvPr id="360" name="Google Shape;360;p30"/>
          <p:cNvSpPr txBox="1"/>
          <p:nvPr/>
        </p:nvSpPr>
        <p:spPr>
          <a:xfrm>
            <a:off x="532301" y="14087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uFill>
                  <a:noFill/>
                </a:uFill>
                <a:latin typeface="Roboto"/>
                <a:ea typeface="Roboto"/>
                <a:cs typeface="Roboto"/>
                <a:sym typeface="Roboto"/>
                <a:hlinkClick action="ppaction://hlinksldjump" r:id="rId3">
                  <a:extLst>
                    <a:ext uri="{A12FA001-AC4F-418D-AE19-62706E023703}">
                      <ahyp:hlinkClr val="tx"/>
                    </a:ext>
                  </a:extLst>
                </a:hlinkClick>
              </a:rPr>
              <a:t>Introduction</a:t>
            </a:r>
            <a:endParaRPr b="1" sz="1800">
              <a:solidFill>
                <a:srgbClr val="FFFFFF"/>
              </a:solidFill>
              <a:latin typeface="Roboto"/>
              <a:ea typeface="Roboto"/>
              <a:cs typeface="Roboto"/>
              <a:sym typeface="Roboto"/>
            </a:endParaRPr>
          </a:p>
        </p:txBody>
      </p:sp>
      <p:sp>
        <p:nvSpPr>
          <p:cNvPr id="361" name="Google Shape;361;p30"/>
          <p:cNvSpPr txBox="1"/>
          <p:nvPr/>
        </p:nvSpPr>
        <p:spPr>
          <a:xfrm>
            <a:off x="3626801" y="146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Results</a:t>
            </a:r>
            <a:endParaRPr b="1" sz="1800">
              <a:solidFill>
                <a:srgbClr val="FFFFFF"/>
              </a:solidFill>
              <a:latin typeface="Roboto"/>
              <a:ea typeface="Roboto"/>
              <a:cs typeface="Roboto"/>
              <a:sym typeface="Roboto"/>
            </a:endParaRPr>
          </a:p>
        </p:txBody>
      </p:sp>
      <p:sp>
        <p:nvSpPr>
          <p:cNvPr id="362" name="Google Shape;362;p30"/>
          <p:cNvSpPr txBox="1"/>
          <p:nvPr/>
        </p:nvSpPr>
        <p:spPr>
          <a:xfrm>
            <a:off x="3663175" y="1793075"/>
            <a:ext cx="3168600" cy="1287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Genesys opinion survey</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Survey of Corporate Management and Economic Policy (RIETI)</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Study done by Georgios Petropoulos with the assistance of  Nicolas Moës</a:t>
            </a:r>
            <a:endParaRPr sz="1100">
              <a:solidFill>
                <a:srgbClr val="CACACA"/>
              </a:solidFill>
              <a:latin typeface="Roboto"/>
              <a:ea typeface="Roboto"/>
              <a:cs typeface="Roboto"/>
              <a:sym typeface="Roboto"/>
            </a:endParaRPr>
          </a:p>
        </p:txBody>
      </p:sp>
      <p:sp>
        <p:nvSpPr>
          <p:cNvPr id="363" name="Google Shape;363;p30"/>
          <p:cNvSpPr txBox="1"/>
          <p:nvPr/>
        </p:nvSpPr>
        <p:spPr>
          <a:xfrm>
            <a:off x="532301" y="18134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Contrasting Perspectives</a:t>
            </a:r>
            <a:endParaRPr b="1" sz="1800">
              <a:solidFill>
                <a:srgbClr val="FFFFFF"/>
              </a:solidFill>
              <a:latin typeface="Roboto"/>
              <a:ea typeface="Roboto"/>
              <a:cs typeface="Roboto"/>
              <a:sym typeface="Roboto"/>
            </a:endParaRPr>
          </a:p>
        </p:txBody>
      </p:sp>
      <p:sp>
        <p:nvSpPr>
          <p:cNvPr id="364" name="Google Shape;364;p30"/>
          <p:cNvSpPr txBox="1"/>
          <p:nvPr/>
        </p:nvSpPr>
        <p:spPr>
          <a:xfrm>
            <a:off x="538500" y="2142000"/>
            <a:ext cx="2935800" cy="855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Optimist’s perspective</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Doomsayer’s perspective</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Unifying perspectives</a:t>
            </a:r>
            <a:endParaRPr sz="1100">
              <a:solidFill>
                <a:srgbClr val="CACACA"/>
              </a:solidFill>
              <a:latin typeface="Roboto"/>
              <a:ea typeface="Roboto"/>
              <a:cs typeface="Roboto"/>
              <a:sym typeface="Roboto"/>
            </a:endParaRPr>
          </a:p>
        </p:txBody>
      </p:sp>
      <p:sp>
        <p:nvSpPr>
          <p:cNvPr id="365" name="Google Shape;365;p30"/>
          <p:cNvSpPr txBox="1"/>
          <p:nvPr/>
        </p:nvSpPr>
        <p:spPr>
          <a:xfrm>
            <a:off x="532301" y="3080150"/>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Method of Analysis</a:t>
            </a:r>
            <a:endParaRPr b="1" sz="1800">
              <a:solidFill>
                <a:srgbClr val="FFFFFF"/>
              </a:solidFill>
              <a:latin typeface="Roboto"/>
              <a:ea typeface="Roboto"/>
              <a:cs typeface="Roboto"/>
              <a:sym typeface="Roboto"/>
            </a:endParaRPr>
          </a:p>
        </p:txBody>
      </p:sp>
      <p:sp>
        <p:nvSpPr>
          <p:cNvPr id="366" name="Google Shape;366;p30"/>
          <p:cNvSpPr txBox="1"/>
          <p:nvPr/>
        </p:nvSpPr>
        <p:spPr>
          <a:xfrm>
            <a:off x="576100" y="3405650"/>
            <a:ext cx="2935800" cy="1359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Genesys opinion survey</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Survey of Corporate Management and Economic Policy (RIETI)</a:t>
            </a:r>
            <a:endParaRPr sz="1100">
              <a:solidFill>
                <a:srgbClr val="CACACA"/>
              </a:solidFill>
              <a:latin typeface="Roboto"/>
              <a:ea typeface="Roboto"/>
              <a:cs typeface="Roboto"/>
              <a:sym typeface="Roboto"/>
            </a:endParaRPr>
          </a:p>
          <a:p>
            <a:pPr indent="0" lvl="0" marL="0" rtl="0" algn="l">
              <a:lnSpc>
                <a:spcPct val="150000"/>
              </a:lnSpc>
              <a:spcBef>
                <a:spcPts val="0"/>
              </a:spcBef>
              <a:spcAft>
                <a:spcPts val="0"/>
              </a:spcAft>
              <a:buNone/>
            </a:pPr>
            <a:r>
              <a:rPr lang="en-GB" sz="1100">
                <a:solidFill>
                  <a:srgbClr val="CACACA"/>
                </a:solidFill>
                <a:latin typeface="Roboto"/>
                <a:ea typeface="Roboto"/>
                <a:cs typeface="Roboto"/>
                <a:sym typeface="Roboto"/>
              </a:rPr>
              <a:t>Study done by Georgios Petropoulos with the assistance of  Nicolas Moës</a:t>
            </a:r>
            <a:endParaRPr sz="1100">
              <a:solidFill>
                <a:srgbClr val="CACACA"/>
              </a:solidFill>
              <a:latin typeface="Roboto"/>
              <a:ea typeface="Roboto"/>
              <a:cs typeface="Roboto"/>
              <a:sym typeface="Roboto"/>
            </a:endParaRPr>
          </a:p>
        </p:txBody>
      </p:sp>
      <p:sp>
        <p:nvSpPr>
          <p:cNvPr id="367" name="Google Shape;367;p30"/>
          <p:cNvSpPr txBox="1"/>
          <p:nvPr/>
        </p:nvSpPr>
        <p:spPr>
          <a:xfrm>
            <a:off x="3626950" y="321512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Word Cloud</a:t>
            </a:r>
            <a:endParaRPr b="1" sz="1800">
              <a:solidFill>
                <a:srgbClr val="FFFFFF"/>
              </a:solidFill>
              <a:latin typeface="Roboto"/>
              <a:ea typeface="Roboto"/>
              <a:cs typeface="Roboto"/>
              <a:sym typeface="Roboto"/>
            </a:endParaRPr>
          </a:p>
        </p:txBody>
      </p:sp>
      <p:sp>
        <p:nvSpPr>
          <p:cNvPr id="368" name="Google Shape;368;p30"/>
          <p:cNvSpPr txBox="1"/>
          <p:nvPr/>
        </p:nvSpPr>
        <p:spPr>
          <a:xfrm>
            <a:off x="3626800" y="36756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Conclusion</a:t>
            </a:r>
            <a:endParaRPr b="1" sz="1800">
              <a:solidFill>
                <a:srgbClr val="FFFFFF"/>
              </a:solidFill>
              <a:latin typeface="Roboto"/>
              <a:ea typeface="Roboto"/>
              <a:cs typeface="Roboto"/>
              <a:sym typeface="Roboto"/>
            </a:endParaRPr>
          </a:p>
        </p:txBody>
      </p:sp>
      <p:sp>
        <p:nvSpPr>
          <p:cNvPr id="369" name="Google Shape;369;p30"/>
          <p:cNvSpPr txBox="1"/>
          <p:nvPr/>
        </p:nvSpPr>
        <p:spPr>
          <a:xfrm>
            <a:off x="3626950" y="4136225"/>
            <a:ext cx="31308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a:solidFill>
                  <a:srgbClr val="FFFFFF"/>
                </a:solidFill>
                <a:latin typeface="Roboto"/>
                <a:ea typeface="Roboto"/>
                <a:cs typeface="Roboto"/>
                <a:sym typeface="Roboto"/>
              </a:rPr>
              <a:t>References</a:t>
            </a:r>
            <a:endParaRPr b="1" sz="1800">
              <a:solidFill>
                <a:srgbClr val="FFFFFF"/>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48"/>
          <p:cNvSpPr txBox="1"/>
          <p:nvPr>
            <p:ph type="title"/>
          </p:nvPr>
        </p:nvSpPr>
        <p:spPr>
          <a:xfrm>
            <a:off x="676975" y="1553500"/>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600">
                <a:latin typeface="Roboto"/>
                <a:ea typeface="Roboto"/>
                <a:cs typeface="Roboto"/>
                <a:sym typeface="Roboto"/>
              </a:rPr>
              <a:t>Thank you!</a:t>
            </a:r>
            <a:endParaRPr b="1" sz="3600">
              <a:latin typeface="Roboto"/>
              <a:ea typeface="Roboto"/>
              <a:cs typeface="Roboto"/>
              <a:sym typeface="Roboto"/>
            </a:endParaRPr>
          </a:p>
        </p:txBody>
      </p:sp>
      <p:sp>
        <p:nvSpPr>
          <p:cNvPr id="479" name="Google Shape;479;p48"/>
          <p:cNvSpPr txBox="1"/>
          <p:nvPr>
            <p:ph idx="1" type="body"/>
          </p:nvPr>
        </p:nvSpPr>
        <p:spPr>
          <a:xfrm>
            <a:off x="676975" y="2614000"/>
            <a:ext cx="3666600" cy="152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latin typeface="Roboto Medium"/>
                <a:ea typeface="Roboto Medium"/>
                <a:cs typeface="Roboto Medium"/>
                <a:sym typeface="Roboto Medium"/>
              </a:rPr>
              <a:t>Presented By:</a:t>
            </a:r>
            <a:endParaRPr sz="1500">
              <a:latin typeface="Roboto Medium"/>
              <a:ea typeface="Roboto Medium"/>
              <a:cs typeface="Roboto Medium"/>
              <a:sym typeface="Roboto Medium"/>
            </a:endParaRPr>
          </a:p>
          <a:p>
            <a:pPr indent="0" lvl="0" marL="0" rtl="0" algn="l">
              <a:spcBef>
                <a:spcPts val="0"/>
              </a:spcBef>
              <a:spcAft>
                <a:spcPts val="0"/>
              </a:spcAft>
              <a:buNone/>
            </a:pPr>
            <a:r>
              <a:t/>
            </a:r>
            <a:endParaRPr sz="1500">
              <a:latin typeface="Roboto Medium"/>
              <a:ea typeface="Roboto Medium"/>
              <a:cs typeface="Roboto Medium"/>
              <a:sym typeface="Roboto Medium"/>
            </a:endParaRPr>
          </a:p>
          <a:p>
            <a:pPr indent="-323850" lvl="0" marL="1371600" rtl="0" algn="l">
              <a:spcBef>
                <a:spcPts val="0"/>
              </a:spcBef>
              <a:spcAft>
                <a:spcPts val="0"/>
              </a:spcAft>
              <a:buSzPts val="1500"/>
              <a:buFont typeface="Roboto"/>
              <a:buChar char="●"/>
            </a:pPr>
            <a:r>
              <a:rPr i="1" lang="en-GB" sz="1500">
                <a:latin typeface="Roboto"/>
                <a:ea typeface="Roboto"/>
                <a:cs typeface="Roboto"/>
                <a:sym typeface="Roboto"/>
              </a:rPr>
              <a:t>Amit Katyal (11807)</a:t>
            </a:r>
            <a:endParaRPr i="1" sz="1500">
              <a:latin typeface="Roboto"/>
              <a:ea typeface="Roboto"/>
              <a:cs typeface="Roboto"/>
              <a:sym typeface="Roboto"/>
            </a:endParaRPr>
          </a:p>
          <a:p>
            <a:pPr indent="-323850" lvl="0" marL="1371600" rtl="0" algn="l">
              <a:spcBef>
                <a:spcPts val="0"/>
              </a:spcBef>
              <a:spcAft>
                <a:spcPts val="0"/>
              </a:spcAft>
              <a:buSzPts val="1500"/>
              <a:buFont typeface="Roboto"/>
              <a:buChar char="●"/>
            </a:pPr>
            <a:r>
              <a:rPr i="1" lang="en-GB" sz="1500">
                <a:latin typeface="Roboto"/>
                <a:ea typeface="Roboto"/>
                <a:cs typeface="Roboto"/>
                <a:sym typeface="Roboto"/>
              </a:rPr>
              <a:t>Ashutosh Jha (11811)</a:t>
            </a:r>
            <a:endParaRPr i="1" sz="1500">
              <a:latin typeface="Roboto"/>
              <a:ea typeface="Roboto"/>
              <a:cs typeface="Roboto"/>
              <a:sym typeface="Roboto"/>
            </a:endParaRPr>
          </a:p>
          <a:p>
            <a:pPr indent="-323850" lvl="0" marL="1371600" rtl="0" algn="l">
              <a:spcBef>
                <a:spcPts val="0"/>
              </a:spcBef>
              <a:spcAft>
                <a:spcPts val="0"/>
              </a:spcAft>
              <a:buSzPts val="1500"/>
              <a:buFont typeface="Roboto"/>
              <a:buChar char="●"/>
            </a:pPr>
            <a:r>
              <a:rPr i="1" lang="en-GB" sz="1500">
                <a:latin typeface="Roboto"/>
                <a:ea typeface="Roboto"/>
                <a:cs typeface="Roboto"/>
                <a:sym typeface="Roboto"/>
              </a:rPr>
              <a:t>Tushar Sethi (11840)</a:t>
            </a:r>
            <a:endParaRPr i="1" sz="1500">
              <a:latin typeface="Roboto"/>
              <a:ea typeface="Roboto"/>
              <a:cs typeface="Roboto"/>
              <a:sym typeface="Roboto"/>
            </a:endParaRPr>
          </a:p>
        </p:txBody>
      </p:sp>
      <p:grpSp>
        <p:nvGrpSpPr>
          <p:cNvPr id="480" name="Google Shape;480;p48"/>
          <p:cNvGrpSpPr/>
          <p:nvPr/>
        </p:nvGrpSpPr>
        <p:grpSpPr>
          <a:xfrm>
            <a:off x="4295420" y="1553491"/>
            <a:ext cx="3159984" cy="2439109"/>
            <a:chOff x="3553042" y="1657806"/>
            <a:chExt cx="3461100" cy="2671532"/>
          </a:xfrm>
        </p:grpSpPr>
        <p:sp>
          <p:nvSpPr>
            <p:cNvPr id="481" name="Google Shape;481;p48"/>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8"/>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8"/>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8"/>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8"/>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8"/>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8"/>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8"/>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9" name="Google Shape;489;p48"/>
          <p:cNvPicPr preferRelativeResize="0"/>
          <p:nvPr/>
        </p:nvPicPr>
        <p:blipFill rotWithShape="1">
          <a:blip r:embed="rId3">
            <a:alphaModFix/>
          </a:blip>
          <a:srcRect b="0" l="1996" r="2006" t="0"/>
          <a:stretch/>
        </p:blipFill>
        <p:spPr>
          <a:xfrm>
            <a:off x="4343525" y="1594350"/>
            <a:ext cx="3063300" cy="1743300"/>
          </a:xfrm>
          <a:prstGeom prst="rect">
            <a:avLst/>
          </a:prstGeom>
          <a:noFill/>
          <a:ln>
            <a:noFill/>
          </a:ln>
        </p:spPr>
      </p:pic>
      <p:sp>
        <p:nvSpPr>
          <p:cNvPr id="490" name="Google Shape;490;p48"/>
          <p:cNvSpPr/>
          <p:nvPr/>
        </p:nvSpPr>
        <p:spPr>
          <a:xfrm flipH="1">
            <a:off x="43435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 name="Google Shape;491;p48"/>
          <p:cNvGrpSpPr/>
          <p:nvPr/>
        </p:nvGrpSpPr>
        <p:grpSpPr>
          <a:xfrm>
            <a:off x="6991080" y="2546254"/>
            <a:ext cx="1024386" cy="1522884"/>
            <a:chOff x="6505573" y="2745170"/>
            <a:chExt cx="1122000" cy="1668000"/>
          </a:xfrm>
        </p:grpSpPr>
        <p:sp>
          <p:nvSpPr>
            <p:cNvPr id="492" name="Google Shape;492;p48"/>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8"/>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8"/>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8"/>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96" name="Google Shape;496;p48"/>
          <p:cNvPicPr preferRelativeResize="0"/>
          <p:nvPr/>
        </p:nvPicPr>
        <p:blipFill rotWithShape="1">
          <a:blip r:embed="rId4">
            <a:alphaModFix/>
          </a:blip>
          <a:srcRect b="0" l="6461" r="6461" t="0"/>
          <a:stretch/>
        </p:blipFill>
        <p:spPr>
          <a:xfrm>
            <a:off x="6990700" y="2593700"/>
            <a:ext cx="1024200" cy="1398900"/>
          </a:xfrm>
          <a:prstGeom prst="rect">
            <a:avLst/>
          </a:prstGeom>
          <a:noFill/>
          <a:ln>
            <a:noFill/>
          </a:ln>
        </p:spPr>
      </p:pic>
      <p:sp>
        <p:nvSpPr>
          <p:cNvPr id="497" name="Google Shape;497;p48"/>
          <p:cNvSpPr/>
          <p:nvPr/>
        </p:nvSpPr>
        <p:spPr>
          <a:xfrm flipH="1">
            <a:off x="6991186" y="268324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 name="Google Shape;498;p48"/>
          <p:cNvGrpSpPr/>
          <p:nvPr/>
        </p:nvGrpSpPr>
        <p:grpSpPr>
          <a:xfrm>
            <a:off x="6634445" y="3121897"/>
            <a:ext cx="520684" cy="1036470"/>
            <a:chOff x="9543736" y="4486132"/>
            <a:chExt cx="570300" cy="1135235"/>
          </a:xfrm>
        </p:grpSpPr>
        <p:sp>
          <p:nvSpPr>
            <p:cNvPr id="499" name="Google Shape;499;p48"/>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8"/>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8"/>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8"/>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03" name="Google Shape;503;p48"/>
          <p:cNvPicPr preferRelativeResize="0"/>
          <p:nvPr/>
        </p:nvPicPr>
        <p:blipFill rotWithShape="1">
          <a:blip r:embed="rId5">
            <a:alphaModFix/>
          </a:blip>
          <a:srcRect b="0" l="13061" r="13061" t="0"/>
          <a:stretch/>
        </p:blipFill>
        <p:spPr>
          <a:xfrm>
            <a:off x="6633875" y="3142700"/>
            <a:ext cx="520500" cy="972000"/>
          </a:xfrm>
          <a:prstGeom prst="round2SameRect">
            <a:avLst>
              <a:gd fmla="val 4129" name="adj1"/>
              <a:gd fmla="val 0" name="adj2"/>
            </a:avLst>
          </a:prstGeom>
          <a:noFill/>
          <a:ln>
            <a:noFill/>
          </a:ln>
        </p:spPr>
      </p:pic>
      <p:sp>
        <p:nvSpPr>
          <p:cNvPr id="504" name="Google Shape;504;p48"/>
          <p:cNvSpPr/>
          <p:nvPr/>
        </p:nvSpPr>
        <p:spPr>
          <a:xfrm flipH="1">
            <a:off x="6633875" y="3142699"/>
            <a:ext cx="520500" cy="9930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 name="Google Shape;505;p48"/>
          <p:cNvGrpSpPr/>
          <p:nvPr/>
        </p:nvGrpSpPr>
        <p:grpSpPr>
          <a:xfrm>
            <a:off x="7793404" y="3443361"/>
            <a:ext cx="455496" cy="692277"/>
            <a:chOff x="7384375" y="3728000"/>
            <a:chExt cx="498900" cy="758244"/>
          </a:xfrm>
        </p:grpSpPr>
        <p:sp>
          <p:nvSpPr>
            <p:cNvPr id="506" name="Google Shape;506;p48"/>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8"/>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8"/>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8"/>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48"/>
          <p:cNvGrpSpPr/>
          <p:nvPr/>
        </p:nvGrpSpPr>
        <p:grpSpPr>
          <a:xfrm>
            <a:off x="8339443" y="3443361"/>
            <a:ext cx="435785" cy="692277"/>
            <a:chOff x="7982421" y="3727763"/>
            <a:chExt cx="477311" cy="758244"/>
          </a:xfrm>
        </p:grpSpPr>
        <p:sp>
          <p:nvSpPr>
            <p:cNvPr id="511" name="Google Shape;511;p48"/>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8"/>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8"/>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8"/>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8"/>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8"/>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8"/>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8"/>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48"/>
          <p:cNvGrpSpPr/>
          <p:nvPr/>
        </p:nvGrpSpPr>
        <p:grpSpPr>
          <a:xfrm>
            <a:off x="7793436" y="3561758"/>
            <a:ext cx="478081" cy="462776"/>
            <a:chOff x="7384385" y="3857442"/>
            <a:chExt cx="523637" cy="506874"/>
          </a:xfrm>
        </p:grpSpPr>
        <p:sp>
          <p:nvSpPr>
            <p:cNvPr id="520" name="Google Shape;520;p48"/>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 name="Google Shape;521;p48"/>
            <p:cNvGrpSpPr/>
            <p:nvPr/>
          </p:nvGrpSpPr>
          <p:grpSpPr>
            <a:xfrm>
              <a:off x="7384385" y="3857442"/>
              <a:ext cx="523637" cy="498900"/>
              <a:chOff x="7384385" y="3857442"/>
              <a:chExt cx="523637" cy="498900"/>
            </a:xfrm>
          </p:grpSpPr>
          <p:sp>
            <p:nvSpPr>
              <p:cNvPr id="522" name="Google Shape;522;p48"/>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8"/>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524" name="Google Shape;524;p48"/>
          <p:cNvPicPr preferRelativeResize="0"/>
          <p:nvPr/>
        </p:nvPicPr>
        <p:blipFill rotWithShape="1">
          <a:blip r:embed="rId6">
            <a:alphaModFix/>
          </a:blip>
          <a:srcRect b="0" l="22437" r="22432" t="0"/>
          <a:stretch/>
        </p:blipFill>
        <p:spPr>
          <a:xfrm>
            <a:off x="83558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pic>
        <p:nvPicPr>
          <p:cNvPr id="525" name="Google Shape;525;p48"/>
          <p:cNvPicPr preferRelativeResize="0"/>
          <p:nvPr/>
        </p:nvPicPr>
        <p:blipFill rotWithShape="1">
          <a:blip r:embed="rId7">
            <a:alphaModFix/>
          </a:blip>
          <a:srcRect b="149" l="0" r="0" t="149"/>
          <a:stretch/>
        </p:blipFill>
        <p:spPr>
          <a:xfrm>
            <a:off x="7820505" y="3590541"/>
            <a:ext cx="400500" cy="399300"/>
          </a:xfrm>
          <a:prstGeom prst="ellipse">
            <a:avLst/>
          </a:prstGeom>
          <a:noFill/>
          <a:ln cap="flat" cmpd="sng" w="9525">
            <a:solidFill>
              <a:srgbClr val="FFFFFF"/>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1"/>
          <p:cNvSpPr txBox="1"/>
          <p:nvPr>
            <p:ph type="title"/>
          </p:nvPr>
        </p:nvSpPr>
        <p:spPr>
          <a:xfrm>
            <a:off x="1297500" y="3937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INTRODUCTION</a:t>
            </a:r>
            <a:endParaRPr b="1">
              <a:latin typeface="Roboto"/>
              <a:ea typeface="Roboto"/>
              <a:cs typeface="Roboto"/>
              <a:sym typeface="Roboto"/>
            </a:endParaRPr>
          </a:p>
        </p:txBody>
      </p:sp>
      <p:sp>
        <p:nvSpPr>
          <p:cNvPr id="375" name="Google Shape;375;p31"/>
          <p:cNvSpPr txBox="1"/>
          <p:nvPr>
            <p:ph idx="1" type="body"/>
          </p:nvPr>
        </p:nvSpPr>
        <p:spPr>
          <a:xfrm>
            <a:off x="1003600" y="991050"/>
            <a:ext cx="7931100" cy="38700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300">
                <a:latin typeface="Roboto Light"/>
                <a:ea typeface="Roboto Light"/>
                <a:cs typeface="Roboto Light"/>
                <a:sym typeface="Roboto Light"/>
              </a:rPr>
              <a:t>AI and related technologies are being heralded as </a:t>
            </a:r>
            <a:r>
              <a:rPr b="1" i="1" lang="en-GB" sz="1300">
                <a:latin typeface="Roboto"/>
                <a:ea typeface="Roboto"/>
                <a:cs typeface="Roboto"/>
                <a:sym typeface="Roboto"/>
              </a:rPr>
              <a:t>“the next big thing”</a:t>
            </a:r>
            <a:r>
              <a:rPr i="1" lang="en-GB" sz="1300">
                <a:latin typeface="Roboto Light"/>
                <a:ea typeface="Roboto Light"/>
                <a:cs typeface="Roboto Light"/>
                <a:sym typeface="Roboto Light"/>
              </a:rPr>
              <a:t>,</a:t>
            </a:r>
            <a:r>
              <a:rPr lang="en-GB" sz="1300">
                <a:latin typeface="Roboto Light"/>
                <a:ea typeface="Roboto Light"/>
                <a:cs typeface="Roboto Light"/>
                <a:sym typeface="Roboto Light"/>
              </a:rPr>
              <a:t> one that promises to revolutionize many areas of economic activity and thus to have a profound impact on economic growth. While technology generally increases productivity, AI may diminish some of today’s valuable employment opportunities.</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rPr lang="en-GB" sz="1300">
                <a:latin typeface="Roboto Light"/>
                <a:ea typeface="Roboto Light"/>
                <a:cs typeface="Roboto Light"/>
                <a:sym typeface="Roboto Light"/>
              </a:rPr>
              <a:t>The substitution of human labour by Artificial Intelligence and robots is a keenly debated topic. Some claim that a substantial share of jobs is at risk, while others argue that computers and robots will lead to product innovations and hence to unimaginable new occupations. </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rPr lang="en-GB" sz="1300">
                <a:latin typeface="Roboto Light"/>
                <a:ea typeface="Roboto Light"/>
                <a:cs typeface="Roboto Light"/>
                <a:sym typeface="Roboto Light"/>
              </a:rPr>
              <a:t>Technological innovations can affect employment in two main ways:</a:t>
            </a:r>
            <a:endParaRPr sz="1300">
              <a:latin typeface="Roboto Light"/>
              <a:ea typeface="Roboto Light"/>
              <a:cs typeface="Roboto Light"/>
              <a:sym typeface="Roboto Light"/>
            </a:endParaRPr>
          </a:p>
          <a:p>
            <a:pPr indent="-311150" lvl="0" marL="457200" rtl="0" algn="just">
              <a:lnSpc>
                <a:spcPct val="150000"/>
              </a:lnSpc>
              <a:spcBef>
                <a:spcPts val="0"/>
              </a:spcBef>
              <a:spcAft>
                <a:spcPts val="0"/>
              </a:spcAft>
              <a:buSzPts val="1300"/>
              <a:buFont typeface="Roboto Light"/>
              <a:buChar char="●"/>
            </a:pPr>
            <a:r>
              <a:rPr i="1" lang="en-GB" sz="1500" u="sng">
                <a:latin typeface="Roboto Light"/>
                <a:ea typeface="Roboto Light"/>
                <a:cs typeface="Roboto Light"/>
                <a:sym typeface="Roboto Light"/>
              </a:rPr>
              <a:t>Displacement effect:</a:t>
            </a:r>
            <a:r>
              <a:rPr lang="en-GB" sz="1300">
                <a:latin typeface="Roboto Light"/>
                <a:ea typeface="Roboto Light"/>
                <a:cs typeface="Roboto Light"/>
                <a:sym typeface="Roboto Light"/>
              </a:rPr>
              <a:t> by directly displacing workers from tasks they were previously performing .</a:t>
            </a:r>
            <a:endParaRPr sz="1300">
              <a:latin typeface="Roboto Light"/>
              <a:ea typeface="Roboto Light"/>
              <a:cs typeface="Roboto Light"/>
              <a:sym typeface="Roboto Light"/>
            </a:endParaRPr>
          </a:p>
          <a:p>
            <a:pPr indent="-311150" lvl="0" marL="457200" rtl="0" algn="just">
              <a:lnSpc>
                <a:spcPct val="150000"/>
              </a:lnSpc>
              <a:spcBef>
                <a:spcPts val="0"/>
              </a:spcBef>
              <a:spcAft>
                <a:spcPts val="0"/>
              </a:spcAft>
              <a:buSzPts val="1300"/>
              <a:buFont typeface="Roboto Light"/>
              <a:buChar char="●"/>
            </a:pPr>
            <a:r>
              <a:rPr lang="en-GB" sz="1500" u="sng">
                <a:latin typeface="Roboto Light"/>
                <a:ea typeface="Roboto Light"/>
                <a:cs typeface="Roboto Light"/>
                <a:sym typeface="Roboto Light"/>
              </a:rPr>
              <a:t>Productivity effect:</a:t>
            </a:r>
            <a:r>
              <a:rPr lang="en-GB" sz="1300">
                <a:latin typeface="Roboto Light"/>
                <a:ea typeface="Roboto Light"/>
                <a:cs typeface="Roboto Light"/>
                <a:sym typeface="Roboto Light"/>
              </a:rPr>
              <a:t> by increasing the demand for labour in industries or jobs that arise or develop due to technological progress .</a:t>
            </a:r>
            <a:endParaRPr sz="1300">
              <a:latin typeface="Roboto Light"/>
              <a:ea typeface="Roboto Light"/>
              <a:cs typeface="Roboto Light"/>
              <a:sym typeface="Roboto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2"/>
          <p:cNvSpPr txBox="1"/>
          <p:nvPr>
            <p:ph type="title"/>
          </p:nvPr>
        </p:nvSpPr>
        <p:spPr>
          <a:xfrm>
            <a:off x="1297500" y="3937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CONTRASTING PERSPECTIVES</a:t>
            </a:r>
            <a:endParaRPr b="1">
              <a:latin typeface="Roboto"/>
              <a:ea typeface="Roboto"/>
              <a:cs typeface="Roboto"/>
              <a:sym typeface="Roboto"/>
            </a:endParaRPr>
          </a:p>
        </p:txBody>
      </p:sp>
      <p:sp>
        <p:nvSpPr>
          <p:cNvPr id="381" name="Google Shape;381;p32"/>
          <p:cNvSpPr txBox="1"/>
          <p:nvPr>
            <p:ph idx="1" type="body"/>
          </p:nvPr>
        </p:nvSpPr>
        <p:spPr>
          <a:xfrm>
            <a:off x="991075" y="1034150"/>
            <a:ext cx="7931100" cy="38952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300">
                <a:latin typeface="Roboto Light"/>
                <a:ea typeface="Roboto Light"/>
                <a:cs typeface="Roboto Light"/>
                <a:sym typeface="Roboto Light"/>
              </a:rPr>
              <a:t>Rapid technological progress and innovation can threaten employment. Such a concern is not new but dates back at least to the 1930s, when John Maynard Keynes postulated his “Technological Unemployment Theory” – technological change causes loss of jobs (Keynes 1937). But some other researchers argue that AI may create new employment opportunities that are currently unimaginable, and technology-intensive emerging firms may create many new occupations, thus making its way for contrasting perspectives:</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latin typeface="Roboto Light"/>
              <a:ea typeface="Roboto Light"/>
              <a:cs typeface="Roboto Light"/>
              <a:sym typeface="Roboto Light"/>
            </a:endParaRPr>
          </a:p>
          <a:p>
            <a:pPr indent="-311150" lvl="0" marL="457200" rtl="0" algn="just">
              <a:lnSpc>
                <a:spcPct val="150000"/>
              </a:lnSpc>
              <a:spcBef>
                <a:spcPts val="0"/>
              </a:spcBef>
              <a:spcAft>
                <a:spcPts val="0"/>
              </a:spcAft>
              <a:buSzPts val="1300"/>
              <a:buFont typeface="Roboto Light"/>
              <a:buChar char="●"/>
            </a:pPr>
            <a:r>
              <a:rPr i="1" lang="en-GB" sz="1500" u="sng">
                <a:latin typeface="Roboto Light"/>
                <a:ea typeface="Roboto Light"/>
                <a:cs typeface="Roboto Light"/>
                <a:sym typeface="Roboto Light"/>
              </a:rPr>
              <a:t>Optimist’s Perspective:</a:t>
            </a:r>
            <a:r>
              <a:rPr lang="en-GB" sz="1300">
                <a:latin typeface="Roboto Light"/>
                <a:ea typeface="Roboto Light"/>
                <a:cs typeface="Roboto Light"/>
                <a:sym typeface="Roboto Light"/>
              </a:rPr>
              <a:t> Optimists suggest that technology may substitute for some types of labor but that efficiency gains from technological augmentation outweigh transition costs and, in many cases, technology increases employment for workers who are not in direct competition with it (although recent follow-up work suggests these are temporary gains).</a:t>
            </a:r>
            <a:endParaRPr sz="1300">
              <a:latin typeface="Roboto Light"/>
              <a:ea typeface="Roboto Light"/>
              <a:cs typeface="Roboto Light"/>
              <a:sym typeface="Roboto Light"/>
            </a:endParaRPr>
          </a:p>
          <a:p>
            <a:pPr indent="0" lvl="0" marL="450000" rtl="0" algn="just">
              <a:lnSpc>
                <a:spcPct val="150000"/>
              </a:lnSpc>
              <a:spcBef>
                <a:spcPts val="0"/>
              </a:spcBef>
              <a:spcAft>
                <a:spcPts val="0"/>
              </a:spcAft>
              <a:buNone/>
            </a:pPr>
            <a:r>
              <a:rPr lang="en-GB" sz="1300">
                <a:latin typeface="Roboto Light"/>
                <a:ea typeface="Roboto Light"/>
                <a:cs typeface="Roboto Light"/>
                <a:sym typeface="Roboto Light"/>
              </a:rPr>
              <a:t>For example, workers may require more social skills because those skills remain difficult to automate. Even if technology depresses employment for some types of labor, it can create new needs and new opportunities through </a:t>
            </a:r>
            <a:r>
              <a:rPr b="1" i="1" lang="en-GB" sz="1300">
                <a:latin typeface="Roboto"/>
                <a:ea typeface="Roboto"/>
                <a:cs typeface="Roboto"/>
                <a:sym typeface="Roboto"/>
              </a:rPr>
              <a:t>“creative destruction”</a:t>
            </a:r>
            <a:r>
              <a:rPr lang="en-GB" sz="1300">
                <a:latin typeface="Roboto Light"/>
                <a:ea typeface="Roboto Light"/>
                <a:cs typeface="Roboto Light"/>
                <a:sym typeface="Roboto Light"/>
              </a:rPr>
              <a:t>.</a:t>
            </a:r>
            <a:endParaRPr sz="1300">
              <a:latin typeface="Roboto Light"/>
              <a:ea typeface="Roboto Light"/>
              <a:cs typeface="Roboto Light"/>
              <a:sym typeface="Roboto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3"/>
          <p:cNvSpPr txBox="1"/>
          <p:nvPr>
            <p:ph idx="1" type="body"/>
          </p:nvPr>
        </p:nvSpPr>
        <p:spPr>
          <a:xfrm>
            <a:off x="865625" y="406300"/>
            <a:ext cx="8016300" cy="4586700"/>
          </a:xfrm>
          <a:prstGeom prst="rect">
            <a:avLst/>
          </a:prstGeom>
        </p:spPr>
        <p:txBody>
          <a:bodyPr anchorCtr="0" anchor="t" bIns="91425" lIns="91425" spcFirstLastPara="1" rIns="91425" wrap="square" tIns="91425">
            <a:noAutofit/>
          </a:bodyPr>
          <a:lstStyle/>
          <a:p>
            <a:pPr indent="-311150" lvl="0" marL="457200" rtl="0" algn="just">
              <a:lnSpc>
                <a:spcPct val="150000"/>
              </a:lnSpc>
              <a:spcBef>
                <a:spcPts val="0"/>
              </a:spcBef>
              <a:spcAft>
                <a:spcPts val="0"/>
              </a:spcAft>
              <a:buSzPts val="1300"/>
              <a:buFont typeface="Roboto Light"/>
              <a:buChar char="●"/>
            </a:pPr>
            <a:r>
              <a:rPr i="1" lang="en-GB" sz="1500" u="sng">
                <a:latin typeface="Roboto Light"/>
                <a:ea typeface="Roboto Light"/>
                <a:cs typeface="Roboto Light"/>
                <a:sym typeface="Roboto Light"/>
              </a:rPr>
              <a:t>Doomsayer’s Perspective:</a:t>
            </a:r>
            <a:r>
              <a:rPr lang="en-GB" sz="1300">
                <a:latin typeface="Roboto Light"/>
                <a:ea typeface="Roboto Light"/>
                <a:cs typeface="Roboto Light"/>
                <a:sym typeface="Roboto Light"/>
              </a:rPr>
              <a:t> Technology improves to make human labor more efficient, but large improvements may yield deleterious effects for employment. This obsoletion through labor substitution leads many to worry about </a:t>
            </a:r>
            <a:r>
              <a:rPr b="1" i="1" lang="en-GB" sz="1300">
                <a:latin typeface="Roboto"/>
                <a:ea typeface="Roboto"/>
                <a:cs typeface="Roboto"/>
                <a:sym typeface="Roboto"/>
              </a:rPr>
              <a:t>“technological unemployment”</a:t>
            </a:r>
            <a:r>
              <a:rPr lang="en-GB" sz="1300">
                <a:latin typeface="Roboto Light"/>
                <a:ea typeface="Roboto Light"/>
                <a:cs typeface="Roboto Light"/>
                <a:sym typeface="Roboto Light"/>
              </a:rPr>
              <a:t> and motivates efforts to forecast AI’s impact on jobs.</a:t>
            </a:r>
            <a:endParaRPr sz="1300">
              <a:latin typeface="Roboto Light"/>
              <a:ea typeface="Roboto Light"/>
              <a:cs typeface="Roboto Light"/>
              <a:sym typeface="Roboto Light"/>
            </a:endParaRPr>
          </a:p>
          <a:p>
            <a:pPr indent="0" lvl="0" marL="457200" rtl="0" algn="just">
              <a:lnSpc>
                <a:spcPct val="150000"/>
              </a:lnSpc>
              <a:spcBef>
                <a:spcPts val="0"/>
              </a:spcBef>
              <a:spcAft>
                <a:spcPts val="0"/>
              </a:spcAft>
              <a:buNone/>
            </a:pPr>
            <a:r>
              <a:rPr lang="en-GB" sz="1300">
                <a:latin typeface="Roboto Light"/>
                <a:ea typeface="Roboto Light"/>
                <a:cs typeface="Roboto Light"/>
                <a:sym typeface="Roboto Light"/>
              </a:rPr>
              <a:t>One study assessed recent developments in AI to conclude that 47% of current US employment is at high risk of computerization, while a contrasting study, using a different methodology, concluded that a less alarming 9% of employment is at risk.</a:t>
            </a:r>
            <a:endParaRPr sz="1300">
              <a:latin typeface="Roboto Light"/>
              <a:ea typeface="Roboto Light"/>
              <a:cs typeface="Roboto Light"/>
              <a:sym typeface="Roboto Light"/>
            </a:endParaRPr>
          </a:p>
          <a:p>
            <a:pPr indent="0" lvl="0" marL="457200" rtl="0" algn="just">
              <a:lnSpc>
                <a:spcPct val="150000"/>
              </a:lnSpc>
              <a:spcBef>
                <a:spcPts val="0"/>
              </a:spcBef>
              <a:spcAft>
                <a:spcPts val="0"/>
              </a:spcAft>
              <a:buNone/>
            </a:pPr>
            <a:r>
              <a:t/>
            </a:r>
            <a:endParaRPr sz="1300">
              <a:latin typeface="Roboto Light"/>
              <a:ea typeface="Roboto Light"/>
              <a:cs typeface="Roboto Light"/>
              <a:sym typeface="Roboto Light"/>
            </a:endParaRPr>
          </a:p>
          <a:p>
            <a:pPr indent="-311150" lvl="0" marL="457200" rtl="0" algn="just">
              <a:lnSpc>
                <a:spcPct val="150000"/>
              </a:lnSpc>
              <a:spcBef>
                <a:spcPts val="0"/>
              </a:spcBef>
              <a:spcAft>
                <a:spcPts val="0"/>
              </a:spcAft>
              <a:buSzPts val="1300"/>
              <a:buFont typeface="Roboto Light"/>
              <a:buChar char="●"/>
            </a:pPr>
            <a:r>
              <a:rPr lang="en-GB" sz="1500" u="sng">
                <a:latin typeface="Roboto Light"/>
                <a:ea typeface="Roboto Light"/>
                <a:cs typeface="Roboto Light"/>
                <a:sym typeface="Roboto Light"/>
              </a:rPr>
              <a:t>Unifying Perspectives:</a:t>
            </a:r>
            <a:r>
              <a:rPr lang="en-GB" sz="1300">
                <a:latin typeface="Roboto Light"/>
                <a:ea typeface="Roboto Light"/>
                <a:cs typeface="Roboto Light"/>
                <a:sym typeface="Roboto Light"/>
              </a:rPr>
              <a:t> On one hand, multiple dynamics accompany technological change and create uncertainty about the future of work. On the other hand, experts agree that occupations are best understood as abstract bundles of skills and that technology directly impacts demand for specific skills instead of acting on whole occupations all at once.</a:t>
            </a:r>
            <a:endParaRPr sz="1300">
              <a:latin typeface="Roboto Light"/>
              <a:ea typeface="Roboto Light"/>
              <a:cs typeface="Roboto Light"/>
              <a:sym typeface="Roboto Light"/>
            </a:endParaRPr>
          </a:p>
          <a:p>
            <a:pPr indent="0" lvl="0" marL="457200" rtl="0" algn="just">
              <a:lnSpc>
                <a:spcPct val="150000"/>
              </a:lnSpc>
              <a:spcBef>
                <a:spcPts val="0"/>
              </a:spcBef>
              <a:spcAft>
                <a:spcPts val="0"/>
              </a:spcAft>
              <a:buNone/>
            </a:pPr>
            <a:r>
              <a:rPr lang="en-GB" sz="1300">
                <a:latin typeface="Roboto Light"/>
                <a:ea typeface="Roboto Light"/>
                <a:cs typeface="Roboto Light"/>
                <a:sym typeface="Roboto Light"/>
              </a:rPr>
              <a:t>Existing studies have argued theoretically that different skill types underpin aggregate labor trends, such as </a:t>
            </a:r>
            <a:r>
              <a:rPr b="1" i="1" lang="en-GB" sz="1300">
                <a:latin typeface="Roboto"/>
                <a:ea typeface="Roboto"/>
                <a:cs typeface="Roboto"/>
                <a:sym typeface="Roboto"/>
              </a:rPr>
              <a:t>“job polarization”</a:t>
            </a:r>
            <a:r>
              <a:rPr lang="en-GB" sz="1300">
                <a:latin typeface="Roboto Light"/>
                <a:ea typeface="Roboto Light"/>
                <a:cs typeface="Roboto Light"/>
                <a:sym typeface="Roboto Light"/>
              </a:rPr>
              <a:t> and </a:t>
            </a:r>
            <a:r>
              <a:rPr b="1" i="1" lang="en-GB" sz="1300">
                <a:latin typeface="Roboto"/>
                <a:ea typeface="Roboto"/>
                <a:cs typeface="Roboto"/>
                <a:sym typeface="Roboto"/>
              </a:rPr>
              <a:t>“urban migration”,</a:t>
            </a:r>
            <a:r>
              <a:rPr lang="en-GB" sz="1300">
                <a:latin typeface="Roboto Light"/>
                <a:ea typeface="Roboto Light"/>
                <a:cs typeface="Roboto Light"/>
                <a:sym typeface="Roboto Light"/>
              </a:rPr>
              <a:t> but robust empirical validation is made difficult by the specificity of modern skills data and their temporal sparsity.</a:t>
            </a:r>
            <a:endParaRPr sz="1300">
              <a:latin typeface="Roboto Light"/>
              <a:ea typeface="Roboto Light"/>
              <a:cs typeface="Roboto Light"/>
              <a:sym typeface="Roboto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4"/>
          <p:cNvSpPr txBox="1"/>
          <p:nvPr>
            <p:ph type="title"/>
          </p:nvPr>
        </p:nvSpPr>
        <p:spPr>
          <a:xfrm>
            <a:off x="1297500" y="393750"/>
            <a:ext cx="7038900" cy="5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latin typeface="Roboto"/>
                <a:ea typeface="Roboto"/>
                <a:cs typeface="Roboto"/>
                <a:sym typeface="Roboto"/>
              </a:rPr>
              <a:t>METHOD OF ANALYSIS</a:t>
            </a:r>
            <a:endParaRPr b="1">
              <a:latin typeface="Roboto"/>
              <a:ea typeface="Roboto"/>
              <a:cs typeface="Roboto"/>
              <a:sym typeface="Roboto"/>
            </a:endParaRPr>
          </a:p>
        </p:txBody>
      </p:sp>
      <p:sp>
        <p:nvSpPr>
          <p:cNvPr id="392" name="Google Shape;392;p34"/>
          <p:cNvSpPr txBox="1"/>
          <p:nvPr>
            <p:ph idx="1" type="body"/>
          </p:nvPr>
        </p:nvSpPr>
        <p:spPr>
          <a:xfrm>
            <a:off x="1154150" y="1110350"/>
            <a:ext cx="7767900" cy="38574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GB" sz="1300">
                <a:latin typeface="Roboto Light"/>
                <a:ea typeface="Roboto Light"/>
                <a:cs typeface="Roboto Light"/>
                <a:sym typeface="Roboto Light"/>
              </a:rPr>
              <a:t>The data used in this paper originate from three studies which are :</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latin typeface="Roboto Light"/>
              <a:ea typeface="Roboto Light"/>
              <a:cs typeface="Roboto Light"/>
              <a:sym typeface="Roboto Light"/>
            </a:endParaRPr>
          </a:p>
          <a:p>
            <a:pPr indent="-311150" lvl="0" marL="457200" rtl="0" algn="just">
              <a:lnSpc>
                <a:spcPct val="150000"/>
              </a:lnSpc>
              <a:spcBef>
                <a:spcPts val="0"/>
              </a:spcBef>
              <a:spcAft>
                <a:spcPts val="0"/>
              </a:spcAft>
              <a:buSzPts val="1300"/>
              <a:buFont typeface="Roboto Light"/>
              <a:buChar char="●"/>
            </a:pPr>
            <a:r>
              <a:rPr i="1" lang="en-GB" sz="1500" u="sng">
                <a:latin typeface="Roboto Light"/>
                <a:ea typeface="Roboto Light"/>
                <a:cs typeface="Roboto Light"/>
                <a:sym typeface="Roboto Light"/>
              </a:rPr>
              <a:t>Genesys opinion survey:</a:t>
            </a:r>
            <a:r>
              <a:rPr lang="en-GB" sz="1300">
                <a:latin typeface="Roboto Light"/>
                <a:ea typeface="Roboto Light"/>
                <a:cs typeface="Roboto Light"/>
                <a:sym typeface="Roboto Light"/>
              </a:rPr>
              <a:t> A nationwide online - survey was conducted by </a:t>
            </a:r>
            <a:r>
              <a:rPr b="1" i="1" lang="en-GB" sz="1300">
                <a:latin typeface="Roboto"/>
                <a:ea typeface="Roboto"/>
                <a:cs typeface="Roboto"/>
                <a:sym typeface="Roboto"/>
              </a:rPr>
              <a:t>Genesys</a:t>
            </a:r>
            <a:r>
              <a:rPr lang="en-GB" sz="1300">
                <a:latin typeface="Roboto Light"/>
                <a:ea typeface="Roboto Light"/>
                <a:cs typeface="Roboto Light"/>
                <a:sym typeface="Roboto Light"/>
              </a:rPr>
              <a:t> in </a:t>
            </a:r>
            <a:r>
              <a:rPr b="1" i="1" lang="en-GB" sz="1300">
                <a:latin typeface="Roboto"/>
                <a:ea typeface="Roboto"/>
                <a:cs typeface="Roboto"/>
                <a:sym typeface="Roboto"/>
              </a:rPr>
              <a:t>April 2019</a:t>
            </a:r>
            <a:r>
              <a:rPr lang="en-GB" sz="1300">
                <a:latin typeface="Roboto Light"/>
                <a:ea typeface="Roboto Light"/>
                <a:cs typeface="Roboto Light"/>
                <a:sym typeface="Roboto Light"/>
              </a:rPr>
              <a:t> which included </a:t>
            </a:r>
            <a:r>
              <a:rPr b="1" i="1" lang="en-GB" sz="1300">
                <a:latin typeface="Roboto"/>
                <a:ea typeface="Roboto"/>
                <a:cs typeface="Roboto"/>
                <a:sym typeface="Roboto"/>
              </a:rPr>
              <a:t>1,001 currently employed U.S adults</a:t>
            </a:r>
            <a:r>
              <a:rPr lang="en-GB" sz="1300">
                <a:latin typeface="Roboto Light"/>
                <a:ea typeface="Roboto Light"/>
                <a:cs typeface="Roboto Light"/>
                <a:sym typeface="Roboto Light"/>
              </a:rPr>
              <a:t> over the age of 18. They were asked about the current and future effects of AI in the workplace. Participants across industries were asked to select the three jobs most likely to be replaced by AI from among the following options:</a:t>
            </a:r>
            <a:endParaRPr sz="1300">
              <a:latin typeface="Roboto Light"/>
              <a:ea typeface="Roboto Light"/>
              <a:cs typeface="Roboto Light"/>
              <a:sym typeface="Roboto Light"/>
            </a:endParaRPr>
          </a:p>
        </p:txBody>
      </p:sp>
      <p:sp>
        <p:nvSpPr>
          <p:cNvPr id="393" name="Google Shape;393;p34"/>
          <p:cNvSpPr txBox="1"/>
          <p:nvPr/>
        </p:nvSpPr>
        <p:spPr>
          <a:xfrm>
            <a:off x="1154150" y="3035925"/>
            <a:ext cx="3864000" cy="2007300"/>
          </a:xfrm>
          <a:prstGeom prst="rect">
            <a:avLst/>
          </a:prstGeom>
          <a:noFill/>
          <a:ln>
            <a:noFill/>
          </a:ln>
        </p:spPr>
        <p:txBody>
          <a:bodyPr anchorCtr="0" anchor="t" bIns="91425" lIns="91425" spcFirstLastPara="1" rIns="91425" wrap="square" tIns="91425">
            <a:noAutofit/>
          </a:bodyPr>
          <a:lstStyle/>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Accountant/Tax Preparer</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Data Entry</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Food Service</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Insurance Underwriters</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Manufacturing</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Paralegal</a:t>
            </a:r>
            <a:endParaRPr i="1" sz="1300">
              <a:solidFill>
                <a:srgbClr val="FFFFFF"/>
              </a:solidFill>
              <a:latin typeface="Roboto Light"/>
              <a:ea typeface="Roboto Light"/>
              <a:cs typeface="Roboto Light"/>
              <a:sym typeface="Roboto Light"/>
            </a:endParaRPr>
          </a:p>
        </p:txBody>
      </p:sp>
      <p:sp>
        <p:nvSpPr>
          <p:cNvPr id="394" name="Google Shape;394;p34"/>
          <p:cNvSpPr txBox="1"/>
          <p:nvPr/>
        </p:nvSpPr>
        <p:spPr>
          <a:xfrm>
            <a:off x="5018150" y="3035925"/>
            <a:ext cx="3903900" cy="2007300"/>
          </a:xfrm>
          <a:prstGeom prst="rect">
            <a:avLst/>
          </a:prstGeom>
          <a:noFill/>
          <a:ln>
            <a:noFill/>
          </a:ln>
        </p:spPr>
        <p:txBody>
          <a:bodyPr anchorCtr="0" anchor="t" bIns="91425" lIns="91425" spcFirstLastPara="1" rIns="91425" wrap="square" tIns="91425">
            <a:noAutofit/>
          </a:bodyPr>
          <a:lstStyle/>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Pharmacist</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Retail/Checkout Clerk</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Telemarketer</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Transportation/Driver</a:t>
            </a:r>
            <a:endParaRPr i="1" sz="1300">
              <a:solidFill>
                <a:srgbClr val="FFFFFF"/>
              </a:solidFill>
              <a:latin typeface="Roboto Light"/>
              <a:ea typeface="Roboto Light"/>
              <a:cs typeface="Roboto Light"/>
              <a:sym typeface="Roboto Light"/>
            </a:endParaRPr>
          </a:p>
          <a:p>
            <a:pPr indent="-311150" lvl="0" marL="914400" rtl="0" algn="l">
              <a:lnSpc>
                <a:spcPct val="150000"/>
              </a:lnSpc>
              <a:spcBef>
                <a:spcPts val="0"/>
              </a:spcBef>
              <a:spcAft>
                <a:spcPts val="0"/>
              </a:spcAft>
              <a:buClr>
                <a:srgbClr val="FFFFFF"/>
              </a:buClr>
              <a:buSzPts val="1300"/>
              <a:buFont typeface="Roboto Light"/>
              <a:buChar char="○"/>
            </a:pPr>
            <a:r>
              <a:rPr i="1" lang="en-GB" sz="1300">
                <a:solidFill>
                  <a:srgbClr val="FFFFFF"/>
                </a:solidFill>
                <a:latin typeface="Roboto Light"/>
                <a:ea typeface="Roboto Light"/>
                <a:cs typeface="Roboto Light"/>
                <a:sym typeface="Roboto Light"/>
              </a:rPr>
              <a:t>Others</a:t>
            </a:r>
            <a:endParaRPr i="1" sz="1300">
              <a:solidFill>
                <a:srgbClr val="FFFFFF"/>
              </a:solidFill>
              <a:latin typeface="Roboto Light"/>
              <a:ea typeface="Roboto Light"/>
              <a:cs typeface="Roboto Light"/>
              <a:sym typeface="Roboto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5"/>
          <p:cNvSpPr txBox="1"/>
          <p:nvPr>
            <p:ph idx="1" type="body"/>
          </p:nvPr>
        </p:nvSpPr>
        <p:spPr>
          <a:xfrm>
            <a:off x="865625" y="403300"/>
            <a:ext cx="8016300" cy="48300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Font typeface="Roboto Light"/>
              <a:buChar char="●"/>
            </a:pPr>
            <a:r>
              <a:rPr i="1" lang="en-GB" sz="1500" u="sng"/>
              <a:t>Survey of Corporate Management and Economic Policy (RIETI):</a:t>
            </a:r>
            <a:r>
              <a:rPr lang="en-GB" sz="1300"/>
              <a:t> This survey was conducted from </a:t>
            </a:r>
            <a:r>
              <a:rPr b="1" i="1" lang="en-GB" sz="1300">
                <a:latin typeface="Roboto"/>
                <a:ea typeface="Roboto"/>
                <a:cs typeface="Roboto"/>
                <a:sym typeface="Roboto"/>
              </a:rPr>
              <a:t>October to December 2015</a:t>
            </a:r>
            <a:r>
              <a:rPr lang="en-GB" sz="1300"/>
              <a:t> to a variety of public and private </a:t>
            </a:r>
            <a:r>
              <a:rPr b="1" i="1" lang="en-GB" sz="1300">
                <a:latin typeface="Roboto"/>
                <a:ea typeface="Roboto"/>
                <a:cs typeface="Roboto"/>
                <a:sym typeface="Roboto"/>
              </a:rPr>
              <a:t>Japanese firms</a:t>
            </a:r>
            <a:r>
              <a:rPr i="1" lang="en-GB" sz="1300"/>
              <a:t> </a:t>
            </a:r>
            <a:r>
              <a:rPr lang="en-GB" sz="1300"/>
              <a:t>operating in both manufacturing and service industries. A total of </a:t>
            </a:r>
            <a:r>
              <a:rPr b="1" i="1" lang="en-GB" sz="1300">
                <a:latin typeface="Roboto"/>
                <a:ea typeface="Roboto"/>
                <a:cs typeface="Roboto"/>
                <a:sym typeface="Roboto"/>
              </a:rPr>
              <a:t>3,438 firms</a:t>
            </a:r>
            <a:r>
              <a:rPr lang="en-GB" sz="1300"/>
              <a:t> responded to the survey (response rate was 22.9%).</a:t>
            </a:r>
            <a:endParaRPr sz="1300"/>
          </a:p>
          <a:p>
            <a:pPr indent="457200" lvl="0" marL="0" rtl="0" algn="just">
              <a:lnSpc>
                <a:spcPct val="150000"/>
              </a:lnSpc>
              <a:spcBef>
                <a:spcPts val="0"/>
              </a:spcBef>
              <a:spcAft>
                <a:spcPts val="0"/>
              </a:spcAft>
              <a:buNone/>
            </a:pPr>
            <a:r>
              <a:rPr lang="en-GB" sz="1300"/>
              <a:t>The breakdown of firms by industry are as follows:</a:t>
            </a:r>
            <a:endParaRPr sz="1300"/>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Manufacturing 1,647 (48.1%)</a:t>
            </a:r>
            <a:endParaRPr i="1" sz="1300">
              <a:latin typeface="Roboto Light"/>
              <a:ea typeface="Roboto Light"/>
              <a:cs typeface="Roboto Light"/>
              <a:sym typeface="Roboto Light"/>
            </a:endParaRPr>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ICT 199 (5.8%)</a:t>
            </a:r>
            <a:endParaRPr i="1" sz="1300">
              <a:latin typeface="Roboto Light"/>
              <a:ea typeface="Roboto Light"/>
              <a:cs typeface="Roboto Light"/>
              <a:sym typeface="Roboto Light"/>
            </a:endParaRPr>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Wholesale 639 (18.6%)</a:t>
            </a:r>
            <a:endParaRPr i="1" sz="1300">
              <a:latin typeface="Roboto Light"/>
              <a:ea typeface="Roboto Light"/>
              <a:cs typeface="Roboto Light"/>
              <a:sym typeface="Roboto Light"/>
            </a:endParaRPr>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Retail 403 (11.8%)</a:t>
            </a:r>
            <a:endParaRPr i="1" sz="1300">
              <a:latin typeface="Roboto Light"/>
              <a:ea typeface="Roboto Light"/>
              <a:cs typeface="Roboto Light"/>
              <a:sym typeface="Roboto Light"/>
            </a:endParaRPr>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Services 395 (11.5%)</a:t>
            </a:r>
            <a:endParaRPr i="1" sz="1300">
              <a:latin typeface="Roboto Light"/>
              <a:ea typeface="Roboto Light"/>
              <a:cs typeface="Roboto Light"/>
              <a:sym typeface="Roboto Light"/>
            </a:endParaRPr>
          </a:p>
          <a:p>
            <a:pPr indent="-311150" lvl="1" marL="1371600" rtl="0" algn="just">
              <a:lnSpc>
                <a:spcPct val="150000"/>
              </a:lnSpc>
              <a:spcBef>
                <a:spcPts val="0"/>
              </a:spcBef>
              <a:spcAft>
                <a:spcPts val="0"/>
              </a:spcAft>
              <a:buSzPts val="1300"/>
              <a:buFont typeface="Roboto Light"/>
              <a:buChar char="○"/>
            </a:pPr>
            <a:r>
              <a:rPr i="1" lang="en-GB" sz="1300">
                <a:latin typeface="Roboto Light"/>
                <a:ea typeface="Roboto Light"/>
                <a:cs typeface="Roboto Light"/>
                <a:sym typeface="Roboto Light"/>
              </a:rPr>
              <a:t>Other industries 144 (4.2%)</a:t>
            </a:r>
            <a:endParaRPr sz="1300">
              <a:latin typeface="Roboto Light"/>
              <a:ea typeface="Roboto Light"/>
              <a:cs typeface="Roboto Light"/>
              <a:sym typeface="Roboto Light"/>
            </a:endParaRPr>
          </a:p>
          <a:p>
            <a:pPr indent="0" lvl="0" marL="0" rtl="0" algn="just">
              <a:lnSpc>
                <a:spcPct val="150000"/>
              </a:lnSpc>
              <a:spcBef>
                <a:spcPts val="0"/>
              </a:spcBef>
              <a:spcAft>
                <a:spcPts val="0"/>
              </a:spcAft>
              <a:buNone/>
            </a:pPr>
            <a:r>
              <a:t/>
            </a:r>
            <a:endParaRPr sz="1300"/>
          </a:p>
          <a:p>
            <a:pPr indent="0" lvl="0" marL="450000" rtl="0" algn="just">
              <a:lnSpc>
                <a:spcPct val="150000"/>
              </a:lnSpc>
              <a:spcBef>
                <a:spcPts val="0"/>
              </a:spcBef>
              <a:spcAft>
                <a:spcPts val="0"/>
              </a:spcAft>
              <a:buNone/>
            </a:pPr>
            <a:r>
              <a:rPr lang="en-GB" sz="1300"/>
              <a:t>The survey inquiry was wide-ranging, but in this project, we have focused on basic firm characteristics available from the survey, such as industry, firm size (total number of employees), and employee composition.</a:t>
            </a:r>
            <a:endParaRPr sz="1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pic>
        <p:nvPicPr>
          <p:cNvPr id="404" name="Google Shape;404;p36" title="Points scored"/>
          <p:cNvPicPr preferRelativeResize="0"/>
          <p:nvPr/>
        </p:nvPicPr>
        <p:blipFill>
          <a:blip r:embed="rId3">
            <a:alphaModFix/>
          </a:blip>
          <a:stretch>
            <a:fillRect/>
          </a:stretch>
        </p:blipFill>
        <p:spPr>
          <a:xfrm>
            <a:off x="1905475" y="565887"/>
            <a:ext cx="6247450" cy="3859325"/>
          </a:xfrm>
          <a:prstGeom prst="rect">
            <a:avLst/>
          </a:prstGeom>
          <a:noFill/>
          <a:ln cap="flat" cmpd="sng" w="19050">
            <a:solidFill>
              <a:schemeClr val="lt2"/>
            </a:solidFill>
            <a:prstDash val="solid"/>
            <a:round/>
            <a:headEnd len="sm" w="sm" type="none"/>
            <a:tailEnd len="sm" w="sm" type="none"/>
          </a:ln>
        </p:spPr>
      </p:pic>
      <p:sp>
        <p:nvSpPr>
          <p:cNvPr id="405" name="Google Shape;405;p36"/>
          <p:cNvSpPr txBox="1"/>
          <p:nvPr/>
        </p:nvSpPr>
        <p:spPr>
          <a:xfrm>
            <a:off x="1906850" y="4453525"/>
            <a:ext cx="6247500" cy="4392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GB" sz="1300">
                <a:solidFill>
                  <a:srgbClr val="FFFFFF"/>
                </a:solidFill>
                <a:latin typeface="Roboto"/>
                <a:ea typeface="Roboto"/>
                <a:cs typeface="Roboto"/>
                <a:sym typeface="Roboto"/>
              </a:rPr>
              <a:t>Fig. 1:</a:t>
            </a:r>
            <a:r>
              <a:rPr lang="en-GB" sz="1300">
                <a:solidFill>
                  <a:srgbClr val="FFFFFF"/>
                </a:solidFill>
                <a:latin typeface="Roboto Light"/>
                <a:ea typeface="Roboto Light"/>
                <a:cs typeface="Roboto Light"/>
                <a:sym typeface="Roboto Light"/>
              </a:rPr>
              <a:t> Pie chart showing breakdown of firms by industry</a:t>
            </a:r>
            <a:endParaRPr sz="1300">
              <a:solidFill>
                <a:srgbClr val="FFFFFF"/>
              </a:solidFill>
              <a:latin typeface="Roboto Light"/>
              <a:ea typeface="Roboto Light"/>
              <a:cs typeface="Roboto Light"/>
              <a:sym typeface="Roboto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37"/>
          <p:cNvSpPr txBox="1"/>
          <p:nvPr>
            <p:ph idx="1" type="body"/>
          </p:nvPr>
        </p:nvSpPr>
        <p:spPr>
          <a:xfrm>
            <a:off x="865625" y="278400"/>
            <a:ext cx="8016300" cy="45867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Font typeface="Roboto Light"/>
              <a:buChar char="●"/>
            </a:pPr>
            <a:r>
              <a:rPr i="1" lang="en-GB" sz="1500" u="sng"/>
              <a:t>Study done by Georgios Petropoulos with the assistance of  Nicolas Moës:</a:t>
            </a:r>
            <a:r>
              <a:rPr lang="en-GB" sz="1400"/>
              <a:t> </a:t>
            </a:r>
            <a:r>
              <a:rPr lang="en-GB" sz="1300"/>
              <a:t>A new wave of automation and advanced machine-learning techniques is on its way, in which intelligent machines will be increasingly capable of carrying out high-skill and possibly non-routine tasks. Moving from the efficiency gains in online trading to the extensive use of artificial intelligent systems in the industrial production, concerns about the potential displacement of labour emerge.</a:t>
            </a:r>
            <a:endParaRPr sz="1300"/>
          </a:p>
          <a:p>
            <a:pPr indent="0" lvl="0" marL="0" rtl="0" algn="just">
              <a:lnSpc>
                <a:spcPct val="150000"/>
              </a:lnSpc>
              <a:spcBef>
                <a:spcPts val="0"/>
              </a:spcBef>
              <a:spcAft>
                <a:spcPts val="0"/>
              </a:spcAft>
              <a:buNone/>
            </a:pPr>
            <a:r>
              <a:t/>
            </a:r>
            <a:endParaRPr sz="1300"/>
          </a:p>
          <a:p>
            <a:pPr indent="0" lvl="0" marL="457200" rtl="0" algn="just">
              <a:spcBef>
                <a:spcPts val="0"/>
              </a:spcBef>
              <a:spcAft>
                <a:spcPts val="0"/>
              </a:spcAft>
              <a:buNone/>
            </a:pPr>
            <a:r>
              <a:rPr lang="en-GB" sz="1300"/>
              <a:t>This study examines the most important question: </a:t>
            </a:r>
            <a:r>
              <a:rPr b="1" i="1" lang="en-GB" sz="1300">
                <a:latin typeface="Roboto"/>
                <a:ea typeface="Roboto"/>
                <a:cs typeface="Roboto"/>
                <a:sym typeface="Roboto"/>
              </a:rPr>
              <a:t>Which of the two labour market effects - displacement or productivity – will dominate in the artificial intelligence (AI) era?</a:t>
            </a:r>
            <a:endParaRPr b="1" i="1" sz="1300">
              <a:latin typeface="Roboto"/>
              <a:ea typeface="Roboto"/>
              <a:cs typeface="Roboto"/>
              <a:sym typeface="Roboto"/>
            </a:endParaRPr>
          </a:p>
          <a:p>
            <a:pPr indent="0" lvl="0" marL="457200" rtl="0" algn="just">
              <a:spcBef>
                <a:spcPts val="0"/>
              </a:spcBef>
              <a:spcAft>
                <a:spcPts val="0"/>
              </a:spcAft>
              <a:buNone/>
            </a:pPr>
            <a:r>
              <a:rPr lang="en-GB" sz="1300"/>
              <a:t>Three approaches has been used to answer this question :</a:t>
            </a:r>
            <a:endParaRPr sz="1300"/>
          </a:p>
          <a:p>
            <a:pPr indent="0" lvl="0" marL="457200" rtl="0" algn="just">
              <a:spcBef>
                <a:spcPts val="0"/>
              </a:spcBef>
              <a:spcAft>
                <a:spcPts val="0"/>
              </a:spcAft>
              <a:buNone/>
            </a:pPr>
            <a:r>
              <a:t/>
            </a:r>
            <a:endParaRPr sz="1300"/>
          </a:p>
          <a:p>
            <a:pPr indent="-317500" lvl="1" marL="1371600" rtl="0" algn="just">
              <a:lnSpc>
                <a:spcPct val="150000"/>
              </a:lnSpc>
              <a:spcBef>
                <a:spcPts val="0"/>
              </a:spcBef>
              <a:spcAft>
                <a:spcPts val="0"/>
              </a:spcAft>
              <a:buSzPts val="1400"/>
              <a:buFont typeface="Roboto Light"/>
              <a:buChar char="○"/>
            </a:pPr>
            <a:r>
              <a:rPr lang="en-GB" sz="1300">
                <a:latin typeface="Roboto Light"/>
                <a:ea typeface="Roboto Light"/>
                <a:cs typeface="Roboto Light"/>
                <a:sym typeface="Roboto Light"/>
              </a:rPr>
              <a:t>Examine the impact of technological breakthroughs on labour markets in previous industrial revolutions.</a:t>
            </a:r>
            <a:endParaRPr sz="1300">
              <a:latin typeface="Roboto Light"/>
              <a:ea typeface="Roboto Light"/>
              <a:cs typeface="Roboto Light"/>
              <a:sym typeface="Roboto Light"/>
            </a:endParaRPr>
          </a:p>
          <a:p>
            <a:pPr indent="-317500" lvl="1" marL="1371600" rtl="0" algn="just">
              <a:lnSpc>
                <a:spcPct val="150000"/>
              </a:lnSpc>
              <a:spcBef>
                <a:spcPts val="0"/>
              </a:spcBef>
              <a:spcAft>
                <a:spcPts val="0"/>
              </a:spcAft>
              <a:buSzPts val="1400"/>
              <a:buFont typeface="Roboto Light"/>
              <a:buChar char="○"/>
            </a:pPr>
            <a:r>
              <a:rPr lang="en-GB" sz="1300">
                <a:latin typeface="Roboto Light"/>
                <a:ea typeface="Roboto Light"/>
                <a:cs typeface="Roboto Light"/>
                <a:sym typeface="Roboto Light"/>
              </a:rPr>
              <a:t>Assess the risk of occupations and tasks to be automated in the next decades because of AI systems.</a:t>
            </a:r>
            <a:endParaRPr sz="1300">
              <a:latin typeface="Roboto Light"/>
              <a:ea typeface="Roboto Light"/>
              <a:cs typeface="Roboto Light"/>
              <a:sym typeface="Roboto Light"/>
            </a:endParaRPr>
          </a:p>
          <a:p>
            <a:pPr indent="-317500" lvl="1" marL="1371600" rtl="0" algn="just">
              <a:lnSpc>
                <a:spcPct val="150000"/>
              </a:lnSpc>
              <a:spcBef>
                <a:spcPts val="0"/>
              </a:spcBef>
              <a:spcAft>
                <a:spcPts val="0"/>
              </a:spcAft>
              <a:buSzPts val="1400"/>
              <a:buFont typeface="Roboto Light"/>
              <a:buChar char="○"/>
            </a:pPr>
            <a:r>
              <a:rPr lang="en-GB" sz="1300">
                <a:latin typeface="Roboto Light"/>
                <a:ea typeface="Roboto Light"/>
                <a:cs typeface="Roboto Light"/>
                <a:sym typeface="Roboto Light"/>
              </a:rPr>
              <a:t>Assessing the impact of AI on employment:</a:t>
            </a:r>
            <a:endParaRPr sz="1300">
              <a:latin typeface="Roboto Light"/>
              <a:ea typeface="Roboto Light"/>
              <a:cs typeface="Roboto Light"/>
              <a:sym typeface="Roboto Light"/>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